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26"/>
  </p:notesMasterIdLst>
  <p:handoutMasterIdLst>
    <p:handoutMasterId r:id="rId127"/>
  </p:handoutMasterIdLst>
  <p:sldIdLst>
    <p:sldId id="271" r:id="rId2"/>
    <p:sldId id="557" r:id="rId3"/>
    <p:sldId id="259" r:id="rId4"/>
    <p:sldId id="272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6" r:id="rId13"/>
    <p:sldId id="395" r:id="rId14"/>
    <p:sldId id="397" r:id="rId15"/>
    <p:sldId id="398" r:id="rId16"/>
    <p:sldId id="399" r:id="rId17"/>
    <p:sldId id="473" r:id="rId18"/>
    <p:sldId id="400" r:id="rId19"/>
    <p:sldId id="470" r:id="rId20"/>
    <p:sldId id="474" r:id="rId21"/>
    <p:sldId id="475" r:id="rId22"/>
    <p:sldId id="476" r:id="rId23"/>
    <p:sldId id="477" r:id="rId24"/>
    <p:sldId id="479" r:id="rId25"/>
    <p:sldId id="478" r:id="rId26"/>
    <p:sldId id="480" r:id="rId27"/>
    <p:sldId id="497" r:id="rId28"/>
    <p:sldId id="562" r:id="rId29"/>
    <p:sldId id="563" r:id="rId30"/>
    <p:sldId id="481" r:id="rId31"/>
    <p:sldId id="484" r:id="rId32"/>
    <p:sldId id="482" r:id="rId33"/>
    <p:sldId id="574" r:id="rId34"/>
    <p:sldId id="564" r:id="rId35"/>
    <p:sldId id="483" r:id="rId36"/>
    <p:sldId id="485" r:id="rId37"/>
    <p:sldId id="486" r:id="rId38"/>
    <p:sldId id="487" r:id="rId39"/>
    <p:sldId id="488" r:id="rId40"/>
    <p:sldId id="489" r:id="rId41"/>
    <p:sldId id="490" r:id="rId42"/>
    <p:sldId id="494" r:id="rId43"/>
    <p:sldId id="493" r:id="rId44"/>
    <p:sldId id="588" r:id="rId45"/>
    <p:sldId id="584" r:id="rId46"/>
    <p:sldId id="580" r:id="rId47"/>
    <p:sldId id="578" r:id="rId48"/>
    <p:sldId id="582" r:id="rId49"/>
    <p:sldId id="589" r:id="rId50"/>
    <p:sldId id="587" r:id="rId51"/>
    <p:sldId id="586" r:id="rId52"/>
    <p:sldId id="495" r:id="rId53"/>
    <p:sldId id="496" r:id="rId54"/>
    <p:sldId id="498" r:id="rId55"/>
    <p:sldId id="499" r:id="rId56"/>
    <p:sldId id="500" r:id="rId57"/>
    <p:sldId id="501" r:id="rId58"/>
    <p:sldId id="503" r:id="rId59"/>
    <p:sldId id="504" r:id="rId60"/>
    <p:sldId id="505" r:id="rId61"/>
    <p:sldId id="506" r:id="rId62"/>
    <p:sldId id="507" r:id="rId63"/>
    <p:sldId id="508" r:id="rId64"/>
    <p:sldId id="509" r:id="rId65"/>
    <p:sldId id="510" r:id="rId66"/>
    <p:sldId id="511" r:id="rId67"/>
    <p:sldId id="512" r:id="rId68"/>
    <p:sldId id="513" r:id="rId69"/>
    <p:sldId id="514" r:id="rId70"/>
    <p:sldId id="515" r:id="rId71"/>
    <p:sldId id="516" r:id="rId72"/>
    <p:sldId id="517" r:id="rId73"/>
    <p:sldId id="518" r:id="rId74"/>
    <p:sldId id="519" r:id="rId75"/>
    <p:sldId id="520" r:id="rId76"/>
    <p:sldId id="521" r:id="rId77"/>
    <p:sldId id="522" r:id="rId78"/>
    <p:sldId id="523" r:id="rId79"/>
    <p:sldId id="552" r:id="rId80"/>
    <p:sldId id="550" r:id="rId81"/>
    <p:sldId id="551" r:id="rId82"/>
    <p:sldId id="559" r:id="rId83"/>
    <p:sldId id="560" r:id="rId84"/>
    <p:sldId id="561" r:id="rId85"/>
    <p:sldId id="571" r:id="rId86"/>
    <p:sldId id="576" r:id="rId87"/>
    <p:sldId id="558" r:id="rId88"/>
    <p:sldId id="527" r:id="rId89"/>
    <p:sldId id="531" r:id="rId90"/>
    <p:sldId id="528" r:id="rId91"/>
    <p:sldId id="530" r:id="rId92"/>
    <p:sldId id="533" r:id="rId93"/>
    <p:sldId id="534" r:id="rId94"/>
    <p:sldId id="535" r:id="rId95"/>
    <p:sldId id="536" r:id="rId96"/>
    <p:sldId id="537" r:id="rId97"/>
    <p:sldId id="538" r:id="rId98"/>
    <p:sldId id="539" r:id="rId99"/>
    <p:sldId id="540" r:id="rId100"/>
    <p:sldId id="541" r:id="rId101"/>
    <p:sldId id="542" r:id="rId102"/>
    <p:sldId id="544" r:id="rId103"/>
    <p:sldId id="545" r:id="rId104"/>
    <p:sldId id="546" r:id="rId105"/>
    <p:sldId id="547" r:id="rId106"/>
    <p:sldId id="548" r:id="rId107"/>
    <p:sldId id="577" r:id="rId108"/>
    <p:sldId id="525" r:id="rId109"/>
    <p:sldId id="443" r:id="rId110"/>
    <p:sldId id="553" r:id="rId111"/>
    <p:sldId id="554" r:id="rId112"/>
    <p:sldId id="569" r:id="rId113"/>
    <p:sldId id="555" r:id="rId114"/>
    <p:sldId id="565" r:id="rId115"/>
    <p:sldId id="566" r:id="rId116"/>
    <p:sldId id="567" r:id="rId117"/>
    <p:sldId id="572" r:id="rId118"/>
    <p:sldId id="556" r:id="rId119"/>
    <p:sldId id="579" r:id="rId120"/>
    <p:sldId id="585" r:id="rId121"/>
    <p:sldId id="575" r:id="rId122"/>
    <p:sldId id="573" r:id="rId123"/>
    <p:sldId id="299" r:id="rId124"/>
    <p:sldId id="294" r:id="rId125"/>
  </p:sldIdLst>
  <p:sldSz cx="9144000" cy="6858000" type="screen4x3"/>
  <p:notesSz cx="6858000" cy="987425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3A86"/>
    <a:srgbClr val="FF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98" autoAdjust="0"/>
    <p:restoredTop sz="86435" autoAdjust="0"/>
  </p:normalViewPr>
  <p:slideViewPr>
    <p:cSldViewPr>
      <p:cViewPr varScale="1">
        <p:scale>
          <a:sx n="101" d="100"/>
          <a:sy n="101" d="100"/>
        </p:scale>
        <p:origin x="128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59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71DB1-D8D3-445E-9A62-BE0A5865C6FB}" type="datetimeFigureOut">
              <a:rPr lang="fr-FR" smtClean="0"/>
              <a:t>20/12/2025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3C267-0122-43D1-B407-EAA818737D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61715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23438C5-24B8-4989-83F7-2EB645DA4A4C}" type="datetimeFigureOut">
              <a:rPr lang="en-US"/>
              <a:pPr>
                <a:defRPr/>
              </a:pPr>
              <a:t>12/20/2025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690269"/>
            <a:ext cx="548640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718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378824"/>
            <a:ext cx="29718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42975085-D210-42E3-9DA5-1BD091B514E5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564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D1EF0F7-EC37-4755-9A60-1FE41815C606}" type="slidenum">
              <a:rPr lang="en-US"/>
              <a:pPr eaLnBrk="1" hangingPunct="1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75085-D210-42E3-9DA5-1BD091B514E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03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9E8A35-FBF3-4B89-BA49-41BC7D668D3C}" type="slidenum">
              <a:rPr lang="en-US"/>
              <a:pPr/>
              <a:t>58</a:t>
            </a:fld>
            <a:endParaRPr lang="en-US"/>
          </a:p>
        </p:txBody>
      </p:sp>
      <p:sp>
        <p:nvSpPr>
          <p:cNvPr id="2150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696913"/>
            <a:ext cx="4637088" cy="3479800"/>
          </a:xfrm>
          <a:solidFill>
            <a:srgbClr val="FFFFFF"/>
          </a:solidFill>
          <a:ln/>
        </p:spPr>
      </p:sp>
      <p:sp>
        <p:nvSpPr>
          <p:cNvPr id="2150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1675" y="4408488"/>
            <a:ext cx="5589588" cy="427037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56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A0F751-9DB6-408B-B7D7-F95BEFA7211A}" type="slidenum">
              <a:rPr lang="en-US"/>
              <a:pPr/>
              <a:t>59</a:t>
            </a:fld>
            <a:endParaRPr lang="en-US"/>
          </a:p>
        </p:txBody>
      </p:sp>
      <p:sp>
        <p:nvSpPr>
          <p:cNvPr id="2969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696913"/>
            <a:ext cx="4637088" cy="3479800"/>
          </a:xfrm>
          <a:solidFill>
            <a:srgbClr val="FFFFFF"/>
          </a:solidFill>
          <a:ln/>
        </p:spPr>
      </p:sp>
      <p:sp>
        <p:nvSpPr>
          <p:cNvPr id="297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1675" y="4408488"/>
            <a:ext cx="5589588" cy="427037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31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69870C-9B67-45C3-84F0-E03E6FD01DAB}" type="slidenum">
              <a:rPr lang="en-US"/>
              <a:pPr/>
              <a:t>60</a:t>
            </a:fld>
            <a:endParaRPr lang="en-US"/>
          </a:p>
        </p:txBody>
      </p:sp>
      <p:sp>
        <p:nvSpPr>
          <p:cNvPr id="3174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696913"/>
            <a:ext cx="4637088" cy="3479800"/>
          </a:xfrm>
          <a:solidFill>
            <a:srgbClr val="FFFFFF"/>
          </a:solidFill>
          <a:ln/>
        </p:spPr>
      </p:sp>
      <p:sp>
        <p:nvSpPr>
          <p:cNvPr id="3174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1675" y="4408488"/>
            <a:ext cx="5589588" cy="427037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75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966EC-92CF-463E-9870-54EDBF6FE791}" type="slidenum">
              <a:rPr lang="en-US"/>
              <a:pPr/>
              <a:t>61</a:t>
            </a:fld>
            <a:endParaRPr lang="en-US"/>
          </a:p>
        </p:txBody>
      </p:sp>
      <p:sp>
        <p:nvSpPr>
          <p:cNvPr id="3379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696913"/>
            <a:ext cx="4637088" cy="3479800"/>
          </a:xfrm>
          <a:solidFill>
            <a:srgbClr val="FFFFFF"/>
          </a:solidFill>
          <a:ln/>
        </p:spPr>
      </p:sp>
      <p:sp>
        <p:nvSpPr>
          <p:cNvPr id="3379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1675" y="4408488"/>
            <a:ext cx="5589588" cy="427037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0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A72998-91EA-41B5-807D-679E967429A0}" type="slidenum">
              <a:rPr lang="en-US"/>
              <a:pPr/>
              <a:t>62</a:t>
            </a:fld>
            <a:endParaRPr lang="en-US"/>
          </a:p>
        </p:txBody>
      </p:sp>
      <p:sp>
        <p:nvSpPr>
          <p:cNvPr id="3584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696913"/>
            <a:ext cx="4637088" cy="3479800"/>
          </a:xfrm>
          <a:solidFill>
            <a:srgbClr val="FFFFFF"/>
          </a:solidFill>
          <a:ln/>
        </p:spPr>
      </p:sp>
      <p:sp>
        <p:nvSpPr>
          <p:cNvPr id="3584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1675" y="4408488"/>
            <a:ext cx="5589588" cy="427037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5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8368C8-3259-416E-9CBE-D0095659F5E4}" type="slidenum">
              <a:rPr lang="en-US"/>
              <a:pPr/>
              <a:t>63</a:t>
            </a:fld>
            <a:endParaRPr lang="en-US"/>
          </a:p>
        </p:txBody>
      </p:sp>
      <p:sp>
        <p:nvSpPr>
          <p:cNvPr id="3789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696913"/>
            <a:ext cx="4637088" cy="3479800"/>
          </a:xfrm>
          <a:solidFill>
            <a:srgbClr val="FFFFFF"/>
          </a:solidFill>
          <a:ln/>
        </p:spPr>
      </p:sp>
      <p:sp>
        <p:nvSpPr>
          <p:cNvPr id="3789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1675" y="4408488"/>
            <a:ext cx="5589588" cy="427037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92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757862-5E81-4B68-ACE5-C9E2B08AEFB4}" type="slidenum">
              <a:rPr lang="en-US"/>
              <a:pPr/>
              <a:t>64</a:t>
            </a:fld>
            <a:endParaRPr lang="en-US"/>
          </a:p>
        </p:txBody>
      </p:sp>
      <p:sp>
        <p:nvSpPr>
          <p:cNvPr id="3993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696913"/>
            <a:ext cx="4637088" cy="3479800"/>
          </a:xfrm>
          <a:solidFill>
            <a:srgbClr val="FFFFFF"/>
          </a:solidFill>
          <a:ln/>
        </p:spPr>
      </p:sp>
      <p:sp>
        <p:nvSpPr>
          <p:cNvPr id="3994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1675" y="4408488"/>
            <a:ext cx="5589588" cy="427037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73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2BABB8-B870-4C8D-8ADA-D937828BBF35}" type="slidenum">
              <a:rPr lang="en-US"/>
              <a:pPr/>
              <a:t>65</a:t>
            </a:fld>
            <a:endParaRPr lang="en-US"/>
          </a:p>
        </p:txBody>
      </p:sp>
      <p:sp>
        <p:nvSpPr>
          <p:cNvPr id="4198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696913"/>
            <a:ext cx="4637088" cy="3479800"/>
          </a:xfrm>
          <a:solidFill>
            <a:srgbClr val="FFFFFF"/>
          </a:solidFill>
          <a:ln/>
        </p:spPr>
      </p:sp>
      <p:sp>
        <p:nvSpPr>
          <p:cNvPr id="4198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1675" y="4408488"/>
            <a:ext cx="5589588" cy="427037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44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5A8120-9A1C-488F-95C8-E80AEDE6CACD}" type="slidenum">
              <a:rPr lang="en-US"/>
              <a:pPr/>
              <a:t>66</a:t>
            </a:fld>
            <a:endParaRPr lang="en-US"/>
          </a:p>
        </p:txBody>
      </p:sp>
      <p:sp>
        <p:nvSpPr>
          <p:cNvPr id="4403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696913"/>
            <a:ext cx="4637088" cy="3479800"/>
          </a:xfrm>
          <a:solidFill>
            <a:srgbClr val="FFFFFF"/>
          </a:solidFill>
          <a:ln/>
        </p:spPr>
      </p:sp>
      <p:sp>
        <p:nvSpPr>
          <p:cNvPr id="4403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1675" y="4408488"/>
            <a:ext cx="5589588" cy="427037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0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75085-D210-42E3-9DA5-1BD091B514E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23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2AE31-3961-4414-917D-BABCFBEA9698}" type="slidenum">
              <a:rPr lang="en-US"/>
              <a:pPr/>
              <a:t>67</a:t>
            </a:fld>
            <a:endParaRPr lang="en-US"/>
          </a:p>
        </p:txBody>
      </p:sp>
      <p:sp>
        <p:nvSpPr>
          <p:cNvPr id="4608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696913"/>
            <a:ext cx="4637088" cy="3479800"/>
          </a:xfrm>
          <a:solidFill>
            <a:srgbClr val="FFFFFF"/>
          </a:solidFill>
          <a:ln/>
        </p:spPr>
      </p:sp>
      <p:sp>
        <p:nvSpPr>
          <p:cNvPr id="4608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1675" y="4408488"/>
            <a:ext cx="5589588" cy="427037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28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972A85-B300-4FB1-BBB1-689784F67B8C}" type="slidenum">
              <a:rPr lang="en-US"/>
              <a:pPr/>
              <a:t>68</a:t>
            </a:fld>
            <a:endParaRPr lang="en-US"/>
          </a:p>
        </p:txBody>
      </p:sp>
      <p:sp>
        <p:nvSpPr>
          <p:cNvPr id="4813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696913"/>
            <a:ext cx="4637088" cy="3479800"/>
          </a:xfrm>
          <a:solidFill>
            <a:srgbClr val="FFFFFF"/>
          </a:solidFill>
          <a:ln/>
        </p:spPr>
      </p:sp>
      <p:sp>
        <p:nvSpPr>
          <p:cNvPr id="4813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1675" y="4408488"/>
            <a:ext cx="5589588" cy="427037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09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98ADE3-B1BF-4355-BCDF-3FADBEF4E810}" type="slidenum">
              <a:rPr lang="en-US"/>
              <a:pPr/>
              <a:t>69</a:t>
            </a:fld>
            <a:endParaRPr lang="en-US"/>
          </a:p>
        </p:txBody>
      </p:sp>
      <p:sp>
        <p:nvSpPr>
          <p:cNvPr id="5017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696913"/>
            <a:ext cx="4637088" cy="3479800"/>
          </a:xfrm>
          <a:solidFill>
            <a:srgbClr val="FFFFFF"/>
          </a:solidFill>
          <a:ln/>
        </p:spPr>
      </p:sp>
      <p:sp>
        <p:nvSpPr>
          <p:cNvPr id="5018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1675" y="4408488"/>
            <a:ext cx="5589588" cy="427037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93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6B4CC1-6790-4FF8-8FF3-516B8D514AB6}" type="slidenum">
              <a:rPr lang="en-US"/>
              <a:pPr/>
              <a:t>70</a:t>
            </a:fld>
            <a:endParaRPr lang="en-US"/>
          </a:p>
        </p:txBody>
      </p:sp>
      <p:sp>
        <p:nvSpPr>
          <p:cNvPr id="5222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696913"/>
            <a:ext cx="4637088" cy="3479800"/>
          </a:xfrm>
          <a:solidFill>
            <a:srgbClr val="FFFFFF"/>
          </a:solidFill>
          <a:ln/>
        </p:spPr>
      </p:sp>
      <p:sp>
        <p:nvSpPr>
          <p:cNvPr id="5222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1675" y="4408488"/>
            <a:ext cx="5589588" cy="427037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49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BB626D-0937-4153-B409-5DD0C6DDFAA0}" type="slidenum">
              <a:rPr lang="en-US"/>
              <a:pPr/>
              <a:t>71</a:t>
            </a:fld>
            <a:endParaRPr lang="en-US"/>
          </a:p>
        </p:txBody>
      </p:sp>
      <p:sp>
        <p:nvSpPr>
          <p:cNvPr id="5427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696913"/>
            <a:ext cx="4637088" cy="3479800"/>
          </a:xfrm>
          <a:solidFill>
            <a:srgbClr val="FFFFFF"/>
          </a:solidFill>
          <a:ln/>
        </p:spPr>
      </p:sp>
      <p:sp>
        <p:nvSpPr>
          <p:cNvPr id="5427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1675" y="4408488"/>
            <a:ext cx="5589588" cy="427037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95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709E43-04A4-438B-86D7-BC2872A85E81}" type="slidenum">
              <a:rPr lang="en-US"/>
              <a:pPr/>
              <a:t>72</a:t>
            </a:fld>
            <a:endParaRPr lang="en-US"/>
          </a:p>
        </p:txBody>
      </p:sp>
      <p:sp>
        <p:nvSpPr>
          <p:cNvPr id="5632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696913"/>
            <a:ext cx="4637088" cy="3479800"/>
          </a:xfrm>
          <a:solidFill>
            <a:srgbClr val="FFFFFF"/>
          </a:solidFill>
          <a:ln/>
        </p:spPr>
      </p:sp>
      <p:sp>
        <p:nvSpPr>
          <p:cNvPr id="5632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1675" y="4408488"/>
            <a:ext cx="5589588" cy="427037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67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DBEE3A-EAB8-4F37-8D84-31E2E3DEA6AB}" type="slidenum">
              <a:rPr lang="en-US"/>
              <a:pPr/>
              <a:t>73</a:t>
            </a:fld>
            <a:endParaRPr lang="en-US"/>
          </a:p>
        </p:txBody>
      </p:sp>
      <p:sp>
        <p:nvSpPr>
          <p:cNvPr id="5837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696913"/>
            <a:ext cx="4637088" cy="3479800"/>
          </a:xfrm>
          <a:solidFill>
            <a:srgbClr val="FFFFFF"/>
          </a:solidFill>
          <a:ln/>
        </p:spPr>
      </p:sp>
      <p:sp>
        <p:nvSpPr>
          <p:cNvPr id="5837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1675" y="4408488"/>
            <a:ext cx="5589588" cy="427037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12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2B4FDF-6CC6-421E-A2F4-1DDEFD3FE09E}" type="slidenum">
              <a:rPr lang="en-US"/>
              <a:pPr/>
              <a:t>74</a:t>
            </a:fld>
            <a:endParaRPr lang="en-US"/>
          </a:p>
        </p:txBody>
      </p:sp>
      <p:sp>
        <p:nvSpPr>
          <p:cNvPr id="6041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696913"/>
            <a:ext cx="4637088" cy="3479800"/>
          </a:xfrm>
          <a:solidFill>
            <a:srgbClr val="FFFFFF"/>
          </a:solidFill>
          <a:ln/>
        </p:spPr>
      </p:sp>
      <p:sp>
        <p:nvSpPr>
          <p:cNvPr id="6042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1675" y="4408488"/>
            <a:ext cx="5589588" cy="427037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25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CC9D3D-B599-4119-89F2-5D97A8FBCB03}" type="slidenum">
              <a:rPr lang="en-US"/>
              <a:pPr/>
              <a:t>76</a:t>
            </a:fld>
            <a:endParaRPr lang="en-US"/>
          </a:p>
        </p:txBody>
      </p:sp>
      <p:sp>
        <p:nvSpPr>
          <p:cNvPr id="6349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696913"/>
            <a:ext cx="4637088" cy="3479800"/>
          </a:xfrm>
          <a:solidFill>
            <a:srgbClr val="FFFFFF"/>
          </a:solidFill>
          <a:ln/>
        </p:spPr>
      </p:sp>
      <p:sp>
        <p:nvSpPr>
          <p:cNvPr id="6349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1675" y="4408488"/>
            <a:ext cx="5589588" cy="427037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336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66D9C4-7501-41E8-AF14-9CF7A7E3E001}" type="slidenum">
              <a:rPr lang="en-US"/>
              <a:pPr/>
              <a:t>77</a:t>
            </a:fld>
            <a:endParaRPr lang="en-US"/>
          </a:p>
        </p:txBody>
      </p:sp>
      <p:sp>
        <p:nvSpPr>
          <p:cNvPr id="6553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696913"/>
            <a:ext cx="4637088" cy="3479800"/>
          </a:xfrm>
          <a:solidFill>
            <a:srgbClr val="FFFFFF"/>
          </a:solidFill>
          <a:ln/>
        </p:spPr>
      </p:sp>
      <p:sp>
        <p:nvSpPr>
          <p:cNvPr id="6554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1675" y="4408488"/>
            <a:ext cx="5589588" cy="427037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26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75085-D210-42E3-9DA5-1BD091B514E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4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75085-D210-42E3-9DA5-1BD091B514E5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52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975085-D210-42E3-9DA5-1BD091B514E5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00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75085-D210-42E3-9DA5-1BD091B514E5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736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CA6132-1B46-425D-90EE-24E981A8C0C6}" type="slidenum">
              <a:rPr lang="en-US"/>
              <a:pPr/>
              <a:t>94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24450" cy="4175125"/>
          </a:xfrm>
          <a:noFill/>
          <a:ln/>
        </p:spPr>
        <p:txBody>
          <a:bodyPr lIns="92629" tIns="46314" rIns="92629" bIns="46314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520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75085-D210-42E3-9DA5-1BD091B514E5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87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75085-D210-42E3-9DA5-1BD091B514E5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115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75085-D210-42E3-9DA5-1BD091B514E5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013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75085-D210-42E3-9DA5-1BD091B514E5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26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75085-D210-42E3-9DA5-1BD091B514E5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73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75085-D210-42E3-9DA5-1BD091B514E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56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75085-D210-42E3-9DA5-1BD091B514E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11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75085-D210-42E3-9DA5-1BD091B514E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25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75085-D210-42E3-9DA5-1BD091B514E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48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975085-D210-42E3-9DA5-1BD091B514E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84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975085-D210-42E3-9DA5-1BD091B514E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02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white">
          <a:xfrm>
            <a:off x="8991600" y="3175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23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24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55575" y="24193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0AEFBDC-A3CB-40D5-AD96-4A1D9C4B329F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4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A104DD-729A-48C7-88DB-9F2EAD288CD0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09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23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2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4021137" y="3278188"/>
            <a:ext cx="6245225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838950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34200" y="3021013"/>
            <a:ext cx="420688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15150" y="3009900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BFA56E-A205-4820-980D-6A952AF7E0E1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405</a:t>
            </a:r>
          </a:p>
        </p:txBody>
      </p:sp>
    </p:spTree>
    <p:extLst>
      <p:ext uri="{BB962C8B-B14F-4D97-AF65-F5344CB8AC3E}">
        <p14:creationId xmlns:p14="http://schemas.microsoft.com/office/powerpoint/2010/main" val="2763509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CC86D1-5EBE-43CB-8EB3-72FF88E7FFBD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7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1027113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826BDF-2056-494C-B9F5-D80B600916BD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73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23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24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25"/>
          <p:cNvSpPr>
            <a:spLocks noChangeArrowheads="1"/>
          </p:cNvSpPr>
          <p:nvPr/>
        </p:nvSpPr>
        <p:spPr bwMode="white">
          <a:xfrm>
            <a:off x="152400" y="2286000"/>
            <a:ext cx="883285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155575" y="142875"/>
            <a:ext cx="8832850" cy="21399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52400" y="2438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D4CDA650-C733-4B3F-84C7-0A41941D1F28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88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9"/>
          <p:cNvSpPr>
            <a:spLocks noChangeShapeType="1"/>
          </p:cNvSpPr>
          <p:nvPr/>
        </p:nvSpPr>
        <p:spPr bwMode="auto">
          <a:xfrm flipV="1">
            <a:off x="4562475" y="1576388"/>
            <a:ext cx="9525" cy="4818062"/>
          </a:xfrm>
          <a:prstGeom prst="line">
            <a:avLst/>
          </a:prstGeom>
          <a:noFill/>
          <a:ln w="9525" algn="ctr">
            <a:solidFill>
              <a:schemeClr val="tx2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10325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CDF9D0-F2CF-434D-931A-F58F3DF9AE56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8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19"/>
          <p:cNvSpPr>
            <a:spLocks noChangeShapeType="1"/>
          </p:cNvSpPr>
          <p:nvPr/>
        </p:nvSpPr>
        <p:spPr bwMode="auto">
          <a:xfrm flipV="1">
            <a:off x="4572000" y="2200275"/>
            <a:ext cx="0" cy="4187825"/>
          </a:xfrm>
          <a:prstGeom prst="line">
            <a:avLst/>
          </a:prstGeom>
          <a:noFill/>
          <a:ln w="9525" algn="ctr">
            <a:solidFill>
              <a:schemeClr val="tx2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2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2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400" y="1371600"/>
            <a:ext cx="8832850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6391275"/>
            <a:ext cx="8832850" cy="31115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52400" y="1279525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10325"/>
            <a:ext cx="3581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988"/>
            <a:ext cx="457200" cy="441325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0C87601F-A0CC-4FF1-A9FB-2E121684AD2C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08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6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BD5AAD-D846-4522-8294-21FF8733AF37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1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ectangle 20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23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2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ABBAE50-AFCE-44E0-A18B-9FA68072FF45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99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" y="152400"/>
            <a:ext cx="8832850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23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24"/>
          <p:cNvSpPr>
            <a:spLocks noChangeArrowheads="1"/>
          </p:cNvSpPr>
          <p:nvPr/>
        </p:nvSpPr>
        <p:spPr bwMode="white">
          <a:xfrm>
            <a:off x="0" y="0"/>
            <a:ext cx="9144000" cy="1190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25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380ECC4E-4E64-464C-B031-3B7895E46F3F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382963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405</a:t>
            </a:r>
          </a:p>
        </p:txBody>
      </p:sp>
    </p:spTree>
    <p:extLst>
      <p:ext uri="{BB962C8B-B14F-4D97-AF65-F5344CB8AC3E}">
        <p14:creationId xmlns:p14="http://schemas.microsoft.com/office/powerpoint/2010/main" val="3845008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23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24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25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2850" cy="3016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D1A3C6-8353-4FA5-B86E-DF44646D082A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6405563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584575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405</a:t>
            </a:r>
          </a:p>
        </p:txBody>
      </p:sp>
    </p:spTree>
    <p:extLst>
      <p:ext uri="{BB962C8B-B14F-4D97-AF65-F5344CB8AC3E}">
        <p14:creationId xmlns:p14="http://schemas.microsoft.com/office/powerpoint/2010/main" val="2448182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350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9F51C7E-CBF5-4B89-ABC5-E9F3581DB76E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228600"/>
            <a:ext cx="8534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1625" y="1524000"/>
            <a:ext cx="8534400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dt="0"/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56.png"/><Relationship Id="rId2" Type="http://schemas.openxmlformats.org/officeDocument/2006/relationships/hyperlink" Target="http://arxiv.org/abs/1312.56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hyperlink" Target="https://arxiv.org/abs/1511.06581" TargetMode="External"/><Relationship Id="rId7" Type="http://schemas.openxmlformats.org/officeDocument/2006/relationships/hyperlink" Target="https://github.com/DLR-RM/stable-baselines3" TargetMode="External"/><Relationship Id="rId12" Type="http://schemas.openxmlformats.org/officeDocument/2006/relationships/image" Target="../media/image161.png"/><Relationship Id="rId2" Type="http://schemas.openxmlformats.org/officeDocument/2006/relationships/hyperlink" Target="https://arxiv.org/abs/1509.064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ogle-deepmind/acme" TargetMode="External"/><Relationship Id="rId11" Type="http://schemas.openxmlformats.org/officeDocument/2006/relationships/image" Target="../media/image160.png"/><Relationship Id="rId5" Type="http://schemas.openxmlformats.org/officeDocument/2006/relationships/hyperlink" Target="https://github.com/deepmind/open_spiel" TargetMode="External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hyperlink" Target="http://arxiv.org/abs/1511.05952" TargetMode="External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cholar.allen.ai/query/43c9bcd7-bc75-4dba-bb52-3c9ad3c4bf05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mailto:jsboige@myia.org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7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wmf"/><Relationship Id="rId7" Type="http://schemas.openxmlformats.org/officeDocument/2006/relationships/image" Target="../media/image26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Complexit%C3%A9_de_Rademacher" TargetMode="External"/><Relationship Id="rId2" Type="http://schemas.openxmlformats.org/officeDocument/2006/relationships/hyperlink" Target="https://fr.wikipedia.org/wiki/Dimension_de_Vapnik-Chervonenki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pytorch.org/" TargetMode="External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" TargetMode="External"/><Relationship Id="rId5" Type="http://schemas.openxmlformats.org/officeDocument/2006/relationships/image" Target="../media/image47.jpeg"/><Relationship Id="rId4" Type="http://schemas.openxmlformats.org/officeDocument/2006/relationships/hyperlink" Target="https://www.tensorflow.org/" TargetMode="External"/><Relationship Id="rId9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sv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sv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13" Type="http://schemas.openxmlformats.org/officeDocument/2006/relationships/image" Target="../media/image87.png"/><Relationship Id="rId3" Type="http://schemas.openxmlformats.org/officeDocument/2006/relationships/hyperlink" Target="https://www.youtube.com/watch?v=eMlx5fFNoYc" TargetMode="External"/><Relationship Id="rId7" Type="http://schemas.openxmlformats.org/officeDocument/2006/relationships/image" Target="../media/image81.JP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hyperlink" Target="https://bbycroft.net/llm" TargetMode="External"/><Relationship Id="rId10" Type="http://schemas.openxmlformats.org/officeDocument/2006/relationships/image" Target="../media/image84.png"/><Relationship Id="rId4" Type="http://schemas.openxmlformats.org/officeDocument/2006/relationships/hyperlink" Target="https://www.youtube.com/watch?v=wjZofJX0v4M" TargetMode="External"/><Relationship Id="rId9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arxiv.org/pdf/2502.13129v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hyperlink" Target="https://github.com/dmlc/dgl" TargetMode="External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hyperlink" Target="https://github.com/rusty1s/pytorch_geometri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hyperlink" Target="https://github.com/CrawlScript/tf_geometric" TargetMode="External"/><Relationship Id="rId9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eometricdeeplearning.com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5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09.wmf"/><Relationship Id="rId4" Type="http://schemas.openxmlformats.org/officeDocument/2006/relationships/image" Target="../media/image106.wmf"/><Relationship Id="rId9" Type="http://schemas.openxmlformats.org/officeDocument/2006/relationships/oleObject" Target="../embeddings/oleObject13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8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w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fr.wikipedia.org/wiki/Dilemme_biais-varianc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25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629400" cy="3048000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fr-FR" dirty="0"/>
              <a:t>Intelligence Artificielle - V</a:t>
            </a: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fr-FR" dirty="0"/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fr-FR" dirty="0"/>
          </a:p>
          <a:p>
            <a:pPr marL="742950" lvl="1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dirty="0"/>
              <a:t>Apprentissage supervisé</a:t>
            </a:r>
          </a:p>
          <a:p>
            <a:pPr marL="1200150" lvl="2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dirty="0"/>
              <a:t>Paramétrique</a:t>
            </a:r>
          </a:p>
          <a:p>
            <a:pPr marL="1200150" lvl="2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dirty="0"/>
              <a:t>Non paramétrique</a:t>
            </a:r>
          </a:p>
          <a:p>
            <a:pPr marL="742950" lvl="1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dirty="0"/>
              <a:t>Apprentissage et logique</a:t>
            </a:r>
          </a:p>
          <a:p>
            <a:pPr marL="742950" lvl="1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dirty="0"/>
              <a:t>Apprentissage probabiliste</a:t>
            </a:r>
          </a:p>
          <a:p>
            <a:pPr marL="742950" lvl="1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dirty="0"/>
              <a:t>Apprentissage par renforcement</a:t>
            </a:r>
          </a:p>
          <a:p>
            <a:pPr marL="742950" lvl="1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fr-FR" dirty="0"/>
          </a:p>
        </p:txBody>
      </p:sp>
      <p:sp>
        <p:nvSpPr>
          <p:cNvPr id="13315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</a:rPr>
              <a:t>IA 101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5CFD81-0950-49DD-AA2C-96CCB76D865D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1331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Apprentissage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Représentation par attributs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Les exemples sont données par leurs </a:t>
            </a:r>
            <a:r>
              <a:rPr lang="fr-FR" dirty="0">
                <a:solidFill>
                  <a:schemeClr val="accent2"/>
                </a:solidFill>
              </a:rPr>
              <a:t>valeurs d’attributs </a:t>
            </a:r>
            <a:r>
              <a:rPr lang="fr-FR" dirty="0"/>
              <a:t>(Booléennes, discrètes, continues)</a:t>
            </a:r>
          </a:p>
          <a:p>
            <a:r>
              <a:rPr lang="fr-FR" dirty="0"/>
              <a:t>Exemple pour le restaurant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La </a:t>
            </a:r>
            <a:r>
              <a:rPr lang="fr-FR" dirty="0">
                <a:solidFill>
                  <a:schemeClr val="accent2"/>
                </a:solidFill>
              </a:rPr>
              <a:t>classification</a:t>
            </a:r>
            <a:r>
              <a:rPr lang="fr-FR" dirty="0"/>
              <a:t> est </a:t>
            </a:r>
            <a:r>
              <a:rPr lang="fr-FR" dirty="0">
                <a:solidFill>
                  <a:schemeClr val="accent2"/>
                </a:solidFill>
              </a:rPr>
              <a:t>positive</a:t>
            </a:r>
            <a:r>
              <a:rPr lang="fr-FR" dirty="0"/>
              <a:t> ou </a:t>
            </a:r>
            <a:r>
              <a:rPr lang="fr-FR" dirty="0">
                <a:solidFill>
                  <a:schemeClr val="accent2"/>
                </a:solidFill>
              </a:rPr>
              <a:t>négative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2555976"/>
            <a:ext cx="6738938" cy="307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0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0B8C2DA-E8EB-47E2-ADD8-EE6B6D5B9E83}" type="slidenum">
              <a:rPr lang="en-US"/>
              <a:pPr/>
              <a:t>100</a:t>
            </a:fld>
            <a:endParaRPr lang="en-US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Heuristic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grpSp>
        <p:nvGrpSpPr>
          <p:cNvPr id="38916" name="Group 3"/>
          <p:cNvGrpSpPr>
            <a:grpSpLocks/>
          </p:cNvGrpSpPr>
          <p:nvPr/>
        </p:nvGrpSpPr>
        <p:grpSpPr bwMode="auto">
          <a:xfrm>
            <a:off x="3038475" y="2365375"/>
            <a:ext cx="1814513" cy="1727200"/>
            <a:chOff x="1914" y="1535"/>
            <a:chExt cx="1143" cy="1088"/>
          </a:xfrm>
        </p:grpSpPr>
        <p:sp>
          <p:nvSpPr>
            <p:cNvPr id="38952" name="Oval 4"/>
            <p:cNvSpPr>
              <a:spLocks noChangeArrowheads="1"/>
            </p:cNvSpPr>
            <p:nvPr/>
          </p:nvSpPr>
          <p:spPr bwMode="auto">
            <a:xfrm>
              <a:off x="1914" y="1535"/>
              <a:ext cx="391" cy="17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B</a:t>
              </a:r>
            </a:p>
          </p:txBody>
        </p:sp>
        <p:sp>
          <p:nvSpPr>
            <p:cNvPr id="38953" name="Oval 5"/>
            <p:cNvSpPr>
              <a:spLocks noChangeArrowheads="1"/>
            </p:cNvSpPr>
            <p:nvPr/>
          </p:nvSpPr>
          <p:spPr bwMode="auto">
            <a:xfrm>
              <a:off x="2634" y="1535"/>
              <a:ext cx="423" cy="17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E</a:t>
              </a:r>
            </a:p>
          </p:txBody>
        </p:sp>
        <p:sp>
          <p:nvSpPr>
            <p:cNvPr id="38954" name="Oval 6"/>
            <p:cNvSpPr>
              <a:spLocks noChangeArrowheads="1"/>
            </p:cNvSpPr>
            <p:nvPr/>
          </p:nvSpPr>
          <p:spPr bwMode="auto">
            <a:xfrm>
              <a:off x="2250" y="1967"/>
              <a:ext cx="414" cy="17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A</a:t>
              </a:r>
            </a:p>
          </p:txBody>
        </p:sp>
        <p:sp>
          <p:nvSpPr>
            <p:cNvPr id="38955" name="Oval 7"/>
            <p:cNvSpPr>
              <a:spLocks noChangeArrowheads="1"/>
            </p:cNvSpPr>
            <p:nvPr/>
          </p:nvSpPr>
          <p:spPr bwMode="auto">
            <a:xfrm>
              <a:off x="2250" y="2447"/>
              <a:ext cx="391" cy="17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C</a:t>
              </a:r>
            </a:p>
          </p:txBody>
        </p:sp>
        <p:cxnSp>
          <p:nvCxnSpPr>
            <p:cNvPr id="38956" name="AutoShape 8"/>
            <p:cNvCxnSpPr>
              <a:cxnSpLocks noChangeShapeType="1"/>
              <a:stCxn id="38952" idx="4"/>
              <a:endCxn id="38954" idx="0"/>
            </p:cNvCxnSpPr>
            <p:nvPr/>
          </p:nvCxnSpPr>
          <p:spPr bwMode="auto">
            <a:xfrm>
              <a:off x="2110" y="1719"/>
              <a:ext cx="347" cy="23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8957" name="AutoShape 9"/>
            <p:cNvCxnSpPr>
              <a:cxnSpLocks noChangeShapeType="1"/>
              <a:stCxn id="38953" idx="4"/>
              <a:endCxn id="38954" idx="0"/>
            </p:cNvCxnSpPr>
            <p:nvPr/>
          </p:nvCxnSpPr>
          <p:spPr bwMode="auto">
            <a:xfrm flipH="1">
              <a:off x="2457" y="1720"/>
              <a:ext cx="389" cy="23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8958" name="AutoShape 10"/>
            <p:cNvCxnSpPr>
              <a:cxnSpLocks noChangeShapeType="1"/>
              <a:stCxn id="38954" idx="4"/>
              <a:endCxn id="38955" idx="0"/>
            </p:cNvCxnSpPr>
            <p:nvPr/>
          </p:nvCxnSpPr>
          <p:spPr bwMode="auto">
            <a:xfrm flipH="1">
              <a:off x="2446" y="2151"/>
              <a:ext cx="11" cy="28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8917" name="Group 11"/>
          <p:cNvGrpSpPr>
            <a:grpSpLocks/>
          </p:cNvGrpSpPr>
          <p:nvPr/>
        </p:nvGrpSpPr>
        <p:grpSpPr bwMode="auto">
          <a:xfrm>
            <a:off x="6208713" y="1495425"/>
            <a:ext cx="1814512" cy="1727200"/>
            <a:chOff x="3911" y="942"/>
            <a:chExt cx="1143" cy="1088"/>
          </a:xfrm>
        </p:grpSpPr>
        <p:sp>
          <p:nvSpPr>
            <p:cNvPr id="38944" name="Oval 12"/>
            <p:cNvSpPr>
              <a:spLocks noChangeArrowheads="1"/>
            </p:cNvSpPr>
            <p:nvPr/>
          </p:nvSpPr>
          <p:spPr bwMode="auto">
            <a:xfrm>
              <a:off x="3911" y="942"/>
              <a:ext cx="391" cy="17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B</a:t>
              </a:r>
            </a:p>
          </p:txBody>
        </p:sp>
        <p:sp>
          <p:nvSpPr>
            <p:cNvPr id="38945" name="Oval 13"/>
            <p:cNvSpPr>
              <a:spLocks noChangeArrowheads="1"/>
            </p:cNvSpPr>
            <p:nvPr/>
          </p:nvSpPr>
          <p:spPr bwMode="auto">
            <a:xfrm>
              <a:off x="4631" y="942"/>
              <a:ext cx="423" cy="17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E</a:t>
              </a:r>
            </a:p>
          </p:txBody>
        </p:sp>
        <p:sp>
          <p:nvSpPr>
            <p:cNvPr id="38946" name="Oval 14"/>
            <p:cNvSpPr>
              <a:spLocks noChangeArrowheads="1"/>
            </p:cNvSpPr>
            <p:nvPr/>
          </p:nvSpPr>
          <p:spPr bwMode="auto">
            <a:xfrm>
              <a:off x="4247" y="1374"/>
              <a:ext cx="414" cy="17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A</a:t>
              </a:r>
            </a:p>
          </p:txBody>
        </p:sp>
        <p:sp>
          <p:nvSpPr>
            <p:cNvPr id="38947" name="Oval 15"/>
            <p:cNvSpPr>
              <a:spLocks noChangeArrowheads="1"/>
            </p:cNvSpPr>
            <p:nvPr/>
          </p:nvSpPr>
          <p:spPr bwMode="auto">
            <a:xfrm>
              <a:off x="4247" y="1854"/>
              <a:ext cx="391" cy="17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C</a:t>
              </a:r>
            </a:p>
          </p:txBody>
        </p:sp>
        <p:cxnSp>
          <p:nvCxnSpPr>
            <p:cNvPr id="38948" name="AutoShape 16"/>
            <p:cNvCxnSpPr>
              <a:cxnSpLocks noChangeShapeType="1"/>
              <a:stCxn id="38944" idx="4"/>
              <a:endCxn id="38946" idx="0"/>
            </p:cNvCxnSpPr>
            <p:nvPr/>
          </p:nvCxnSpPr>
          <p:spPr bwMode="auto">
            <a:xfrm>
              <a:off x="4107" y="1126"/>
              <a:ext cx="347" cy="23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8949" name="AutoShape 17"/>
            <p:cNvCxnSpPr>
              <a:cxnSpLocks noChangeShapeType="1"/>
              <a:stCxn id="38945" idx="4"/>
              <a:endCxn id="38946" idx="0"/>
            </p:cNvCxnSpPr>
            <p:nvPr/>
          </p:nvCxnSpPr>
          <p:spPr bwMode="auto">
            <a:xfrm flipH="1">
              <a:off x="4454" y="1127"/>
              <a:ext cx="389" cy="23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8950" name="AutoShape 18"/>
            <p:cNvCxnSpPr>
              <a:cxnSpLocks noChangeShapeType="1"/>
              <a:stCxn id="38946" idx="4"/>
              <a:endCxn id="38947" idx="0"/>
            </p:cNvCxnSpPr>
            <p:nvPr/>
          </p:nvCxnSpPr>
          <p:spPr bwMode="auto">
            <a:xfrm flipH="1">
              <a:off x="4443" y="1558"/>
              <a:ext cx="11" cy="28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8951" name="AutoShape 19"/>
            <p:cNvCxnSpPr>
              <a:cxnSpLocks noChangeShapeType="1"/>
              <a:stCxn id="38945" idx="4"/>
              <a:endCxn id="38947" idx="6"/>
            </p:cNvCxnSpPr>
            <p:nvPr/>
          </p:nvCxnSpPr>
          <p:spPr bwMode="auto">
            <a:xfrm rot="5400000">
              <a:off x="4337" y="1437"/>
              <a:ext cx="815" cy="196"/>
            </a:xfrm>
            <a:prstGeom prst="curvedConnector2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8918" name="Group 20"/>
          <p:cNvGrpSpPr>
            <a:grpSpLocks/>
          </p:cNvGrpSpPr>
          <p:nvPr/>
        </p:nvGrpSpPr>
        <p:grpSpPr bwMode="auto">
          <a:xfrm>
            <a:off x="6629400" y="4648200"/>
            <a:ext cx="1814513" cy="1727200"/>
            <a:chOff x="864" y="2928"/>
            <a:chExt cx="1143" cy="1088"/>
          </a:xfrm>
        </p:grpSpPr>
        <p:sp>
          <p:nvSpPr>
            <p:cNvPr id="38938" name="Oval 21"/>
            <p:cNvSpPr>
              <a:spLocks noChangeArrowheads="1"/>
            </p:cNvSpPr>
            <p:nvPr/>
          </p:nvSpPr>
          <p:spPr bwMode="auto">
            <a:xfrm>
              <a:off x="864" y="2928"/>
              <a:ext cx="391" cy="17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B</a:t>
              </a:r>
            </a:p>
          </p:txBody>
        </p:sp>
        <p:sp>
          <p:nvSpPr>
            <p:cNvPr id="38939" name="Oval 22"/>
            <p:cNvSpPr>
              <a:spLocks noChangeArrowheads="1"/>
            </p:cNvSpPr>
            <p:nvPr/>
          </p:nvSpPr>
          <p:spPr bwMode="auto">
            <a:xfrm>
              <a:off x="1584" y="2928"/>
              <a:ext cx="423" cy="17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E</a:t>
              </a:r>
            </a:p>
          </p:txBody>
        </p:sp>
        <p:sp>
          <p:nvSpPr>
            <p:cNvPr id="38940" name="Oval 23"/>
            <p:cNvSpPr>
              <a:spLocks noChangeArrowheads="1"/>
            </p:cNvSpPr>
            <p:nvPr/>
          </p:nvSpPr>
          <p:spPr bwMode="auto">
            <a:xfrm>
              <a:off x="1200" y="3360"/>
              <a:ext cx="414" cy="17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A</a:t>
              </a:r>
            </a:p>
          </p:txBody>
        </p:sp>
        <p:sp>
          <p:nvSpPr>
            <p:cNvPr id="38941" name="Oval 24"/>
            <p:cNvSpPr>
              <a:spLocks noChangeArrowheads="1"/>
            </p:cNvSpPr>
            <p:nvPr/>
          </p:nvSpPr>
          <p:spPr bwMode="auto">
            <a:xfrm>
              <a:off x="1200" y="3840"/>
              <a:ext cx="391" cy="17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C</a:t>
              </a:r>
            </a:p>
          </p:txBody>
        </p:sp>
        <p:cxnSp>
          <p:nvCxnSpPr>
            <p:cNvPr id="38942" name="AutoShape 25"/>
            <p:cNvCxnSpPr>
              <a:cxnSpLocks noChangeShapeType="1"/>
              <a:stCxn id="38938" idx="4"/>
              <a:endCxn id="38940" idx="0"/>
            </p:cNvCxnSpPr>
            <p:nvPr/>
          </p:nvCxnSpPr>
          <p:spPr bwMode="auto">
            <a:xfrm>
              <a:off x="1060" y="3112"/>
              <a:ext cx="347" cy="23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8943" name="AutoShape 26"/>
            <p:cNvCxnSpPr>
              <a:cxnSpLocks noChangeShapeType="1"/>
              <a:stCxn id="38940" idx="4"/>
              <a:endCxn id="38941" idx="0"/>
            </p:cNvCxnSpPr>
            <p:nvPr/>
          </p:nvCxnSpPr>
          <p:spPr bwMode="auto">
            <a:xfrm flipH="1">
              <a:off x="1396" y="3544"/>
              <a:ext cx="11" cy="28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8919" name="Group 27"/>
          <p:cNvGrpSpPr>
            <a:grpSpLocks/>
          </p:cNvGrpSpPr>
          <p:nvPr/>
        </p:nvGrpSpPr>
        <p:grpSpPr bwMode="auto">
          <a:xfrm>
            <a:off x="457200" y="4648200"/>
            <a:ext cx="1814513" cy="1727200"/>
            <a:chOff x="4080" y="2976"/>
            <a:chExt cx="1143" cy="1088"/>
          </a:xfrm>
        </p:grpSpPr>
        <p:sp>
          <p:nvSpPr>
            <p:cNvPr id="38931" name="Oval 28"/>
            <p:cNvSpPr>
              <a:spLocks noChangeArrowheads="1"/>
            </p:cNvSpPr>
            <p:nvPr/>
          </p:nvSpPr>
          <p:spPr bwMode="auto">
            <a:xfrm>
              <a:off x="4080" y="2976"/>
              <a:ext cx="391" cy="17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B</a:t>
              </a:r>
            </a:p>
          </p:txBody>
        </p:sp>
        <p:sp>
          <p:nvSpPr>
            <p:cNvPr id="38932" name="Oval 29"/>
            <p:cNvSpPr>
              <a:spLocks noChangeArrowheads="1"/>
            </p:cNvSpPr>
            <p:nvPr/>
          </p:nvSpPr>
          <p:spPr bwMode="auto">
            <a:xfrm>
              <a:off x="4800" y="2976"/>
              <a:ext cx="423" cy="17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E</a:t>
              </a:r>
            </a:p>
          </p:txBody>
        </p:sp>
        <p:sp>
          <p:nvSpPr>
            <p:cNvPr id="38933" name="Oval 30"/>
            <p:cNvSpPr>
              <a:spLocks noChangeArrowheads="1"/>
            </p:cNvSpPr>
            <p:nvPr/>
          </p:nvSpPr>
          <p:spPr bwMode="auto">
            <a:xfrm>
              <a:off x="4416" y="3408"/>
              <a:ext cx="414" cy="17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A</a:t>
              </a:r>
            </a:p>
          </p:txBody>
        </p:sp>
        <p:sp>
          <p:nvSpPr>
            <p:cNvPr id="38934" name="Oval 31"/>
            <p:cNvSpPr>
              <a:spLocks noChangeArrowheads="1"/>
            </p:cNvSpPr>
            <p:nvPr/>
          </p:nvSpPr>
          <p:spPr bwMode="auto">
            <a:xfrm>
              <a:off x="4416" y="3888"/>
              <a:ext cx="391" cy="17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C</a:t>
              </a:r>
            </a:p>
          </p:txBody>
        </p:sp>
        <p:cxnSp>
          <p:nvCxnSpPr>
            <p:cNvPr id="38935" name="AutoShape 32"/>
            <p:cNvCxnSpPr>
              <a:cxnSpLocks noChangeShapeType="1"/>
              <a:stCxn id="38931" idx="4"/>
              <a:endCxn id="38933" idx="0"/>
            </p:cNvCxnSpPr>
            <p:nvPr/>
          </p:nvCxnSpPr>
          <p:spPr bwMode="auto">
            <a:xfrm>
              <a:off x="4276" y="3160"/>
              <a:ext cx="347" cy="23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8936" name="AutoShape 33"/>
            <p:cNvCxnSpPr>
              <a:cxnSpLocks noChangeShapeType="1"/>
              <a:stCxn id="38932" idx="4"/>
              <a:endCxn id="38933" idx="0"/>
            </p:cNvCxnSpPr>
            <p:nvPr/>
          </p:nvCxnSpPr>
          <p:spPr bwMode="auto">
            <a:xfrm flipH="1">
              <a:off x="4623" y="3161"/>
              <a:ext cx="389" cy="23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38937" name="AutoShape 34"/>
            <p:cNvCxnSpPr>
              <a:cxnSpLocks noChangeShapeType="1"/>
              <a:stCxn id="38933" idx="4"/>
              <a:endCxn id="38934" idx="0"/>
            </p:cNvCxnSpPr>
            <p:nvPr/>
          </p:nvCxnSpPr>
          <p:spPr bwMode="auto">
            <a:xfrm flipH="1">
              <a:off x="4612" y="3592"/>
              <a:ext cx="11" cy="28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8920" name="Group 35"/>
          <p:cNvGrpSpPr>
            <a:grpSpLocks/>
          </p:cNvGrpSpPr>
          <p:nvPr/>
        </p:nvGrpSpPr>
        <p:grpSpPr bwMode="auto">
          <a:xfrm>
            <a:off x="4953000" y="2057400"/>
            <a:ext cx="1560513" cy="1001713"/>
            <a:chOff x="1372" y="666"/>
            <a:chExt cx="983" cy="631"/>
          </a:xfrm>
        </p:grpSpPr>
        <p:sp>
          <p:nvSpPr>
            <p:cNvPr id="38929" name="Text Box 36"/>
            <p:cNvSpPr txBox="1">
              <a:spLocks noChangeArrowheads="1"/>
            </p:cNvSpPr>
            <p:nvPr/>
          </p:nvSpPr>
          <p:spPr bwMode="auto">
            <a:xfrm rot="-1271001">
              <a:off x="1413" y="1047"/>
              <a:ext cx="84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000">
                  <a:latin typeface="Arial" charset="0"/>
                </a:rPr>
                <a:t>Δscore(</a:t>
              </a:r>
              <a:r>
                <a:rPr lang="en-US" sz="2000" i="1">
                  <a:latin typeface="Arial" charset="0"/>
                </a:rPr>
                <a:t>C</a:t>
              </a:r>
              <a:r>
                <a:rPr lang="en-US" sz="2000">
                  <a:latin typeface="Arial" charset="0"/>
                </a:rPr>
                <a:t>)</a:t>
              </a:r>
            </a:p>
          </p:txBody>
        </p:sp>
        <p:sp>
          <p:nvSpPr>
            <p:cNvPr id="38930" name="AutoShape 37"/>
            <p:cNvSpPr>
              <a:spLocks noChangeArrowheads="1"/>
            </p:cNvSpPr>
            <p:nvPr/>
          </p:nvSpPr>
          <p:spPr bwMode="auto">
            <a:xfrm rot="-1271001">
              <a:off x="1372" y="666"/>
              <a:ext cx="983" cy="466"/>
            </a:xfrm>
            <a:prstGeom prst="rightArrow">
              <a:avLst>
                <a:gd name="adj1" fmla="val 50000"/>
                <a:gd name="adj2" fmla="val 52736"/>
              </a:avLst>
            </a:prstGeom>
            <a:solidFill>
              <a:srgbClr val="CC99FF"/>
            </a:solidFill>
            <a:ln w="38100">
              <a:solidFill>
                <a:schemeClr val="tx1"/>
              </a:solidFill>
              <a:miter lim="800000"/>
              <a:headEnd type="none" w="sm" len="sm"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Add</a:t>
              </a:r>
              <a:r>
                <a:rPr lang="en-US" sz="2000">
                  <a:latin typeface="Arial" charset="0"/>
                </a:rPr>
                <a:t> </a:t>
              </a:r>
              <a:r>
                <a:rPr lang="en-US" sz="2000" i="1">
                  <a:latin typeface="Arial" charset="0"/>
                </a:rPr>
                <a:t>E</a:t>
              </a:r>
              <a:r>
                <a:rPr lang="en-US" sz="2000" i="1">
                  <a:latin typeface="Arial" charset="0"/>
                  <a:sym typeface="Symbol" charset="2"/>
                </a:rPr>
                <a:t>C</a:t>
              </a:r>
              <a:endParaRPr lang="en-US" sz="2000">
                <a:latin typeface="Arial" charset="0"/>
              </a:endParaRPr>
            </a:p>
          </p:txBody>
        </p:sp>
      </p:grpSp>
      <p:grpSp>
        <p:nvGrpSpPr>
          <p:cNvPr id="38921" name="Group 38"/>
          <p:cNvGrpSpPr>
            <a:grpSpLocks/>
          </p:cNvGrpSpPr>
          <p:nvPr/>
        </p:nvGrpSpPr>
        <p:grpSpPr bwMode="auto">
          <a:xfrm rot="2997210">
            <a:off x="4381500" y="4076700"/>
            <a:ext cx="1847850" cy="1009650"/>
            <a:chOff x="1293" y="661"/>
            <a:chExt cx="1164" cy="636"/>
          </a:xfrm>
        </p:grpSpPr>
        <p:sp>
          <p:nvSpPr>
            <p:cNvPr id="38927" name="Text Box 39"/>
            <p:cNvSpPr txBox="1">
              <a:spLocks noChangeArrowheads="1"/>
            </p:cNvSpPr>
            <p:nvPr/>
          </p:nvSpPr>
          <p:spPr bwMode="auto">
            <a:xfrm rot="-1271001">
              <a:off x="1417" y="1047"/>
              <a:ext cx="8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000">
                  <a:latin typeface="Arial" charset="0"/>
                </a:rPr>
                <a:t>Δscore(</a:t>
              </a:r>
              <a:r>
                <a:rPr lang="en-US" sz="2000" i="1">
                  <a:latin typeface="Arial" charset="0"/>
                </a:rPr>
                <a:t>A</a:t>
              </a:r>
              <a:r>
                <a:rPr lang="en-US" sz="2000">
                  <a:latin typeface="Arial" charset="0"/>
                </a:rPr>
                <a:t>)</a:t>
              </a:r>
            </a:p>
          </p:txBody>
        </p:sp>
        <p:sp>
          <p:nvSpPr>
            <p:cNvPr id="38928" name="AutoShape 40"/>
            <p:cNvSpPr>
              <a:spLocks noChangeArrowheads="1"/>
            </p:cNvSpPr>
            <p:nvPr/>
          </p:nvSpPr>
          <p:spPr bwMode="auto">
            <a:xfrm rot="-1271001">
              <a:off x="1293" y="661"/>
              <a:ext cx="1164" cy="466"/>
            </a:xfrm>
            <a:prstGeom prst="rightArrow">
              <a:avLst>
                <a:gd name="adj1" fmla="val 50000"/>
                <a:gd name="adj2" fmla="val 62446"/>
              </a:avLst>
            </a:prstGeom>
            <a:solidFill>
              <a:srgbClr val="CC99FF"/>
            </a:solidFill>
            <a:ln w="38100">
              <a:solidFill>
                <a:schemeClr val="tx1"/>
              </a:solidFill>
              <a:miter lim="800000"/>
              <a:headEnd type="none" w="sm" len="sm"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Delete</a:t>
              </a:r>
              <a:r>
                <a:rPr lang="en-US" sz="2000">
                  <a:latin typeface="Arial" charset="0"/>
                </a:rPr>
                <a:t> </a:t>
              </a:r>
              <a:r>
                <a:rPr lang="en-US" sz="2000" i="1">
                  <a:latin typeface="Arial" charset="0"/>
                </a:rPr>
                <a:t>E</a:t>
              </a:r>
              <a:r>
                <a:rPr lang="en-US" sz="2000" i="1">
                  <a:latin typeface="Arial" charset="0"/>
                  <a:sym typeface="Symbol" charset="2"/>
                </a:rPr>
                <a:t>A</a:t>
              </a:r>
              <a:endParaRPr lang="en-US" sz="2000">
                <a:latin typeface="Arial" charset="0"/>
              </a:endParaRPr>
            </a:p>
          </p:txBody>
        </p:sp>
      </p:grpSp>
      <p:grpSp>
        <p:nvGrpSpPr>
          <p:cNvPr id="38922" name="Group 41"/>
          <p:cNvGrpSpPr>
            <a:grpSpLocks/>
          </p:cNvGrpSpPr>
          <p:nvPr/>
        </p:nvGrpSpPr>
        <p:grpSpPr bwMode="auto">
          <a:xfrm rot="-3045324">
            <a:off x="1421607" y="3531393"/>
            <a:ext cx="2108200" cy="989013"/>
            <a:chOff x="2701" y="3456"/>
            <a:chExt cx="1328" cy="623"/>
          </a:xfrm>
        </p:grpSpPr>
        <p:sp>
          <p:nvSpPr>
            <p:cNvPr id="38925" name="Text Box 42"/>
            <p:cNvSpPr txBox="1">
              <a:spLocks noChangeArrowheads="1"/>
            </p:cNvSpPr>
            <p:nvPr/>
          </p:nvSpPr>
          <p:spPr bwMode="auto">
            <a:xfrm rot="1726209">
              <a:off x="2883" y="3829"/>
              <a:ext cx="97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000">
                  <a:latin typeface="Arial" charset="0"/>
                </a:rPr>
                <a:t>Δscore(</a:t>
              </a:r>
              <a:r>
                <a:rPr lang="en-US" sz="2000" i="1">
                  <a:latin typeface="Arial" charset="0"/>
                </a:rPr>
                <a:t>A,E</a:t>
              </a:r>
              <a:r>
                <a:rPr lang="en-US" sz="2000">
                  <a:latin typeface="Arial" charset="0"/>
                </a:rPr>
                <a:t>)</a:t>
              </a:r>
            </a:p>
          </p:txBody>
        </p:sp>
        <p:sp>
          <p:nvSpPr>
            <p:cNvPr id="38926" name="AutoShape 43"/>
            <p:cNvSpPr>
              <a:spLocks noChangeArrowheads="1"/>
            </p:cNvSpPr>
            <p:nvPr/>
          </p:nvSpPr>
          <p:spPr bwMode="auto">
            <a:xfrm rot="1726209">
              <a:off x="2701" y="3456"/>
              <a:ext cx="1328" cy="466"/>
            </a:xfrm>
            <a:prstGeom prst="leftArrow">
              <a:avLst>
                <a:gd name="adj1" fmla="val 50000"/>
                <a:gd name="adj2" fmla="val 71245"/>
              </a:avLst>
            </a:prstGeom>
            <a:solidFill>
              <a:srgbClr val="CC99FF"/>
            </a:solidFill>
            <a:ln w="38100">
              <a:solidFill>
                <a:schemeClr val="tx1"/>
              </a:solidFill>
              <a:miter lim="800000"/>
              <a:headEnd type="none" w="sm" len="sm"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Reverse</a:t>
              </a:r>
              <a:r>
                <a:rPr lang="en-US" sz="2000">
                  <a:latin typeface="Arial" charset="0"/>
                </a:rPr>
                <a:t> </a:t>
              </a:r>
              <a:r>
                <a:rPr lang="en-US" sz="2000" i="1">
                  <a:latin typeface="Arial" charset="0"/>
                </a:rPr>
                <a:t>E</a:t>
              </a:r>
              <a:r>
                <a:rPr lang="en-US" sz="2000" i="1">
                  <a:latin typeface="Arial" charset="0"/>
                  <a:sym typeface="Symbol" charset="2"/>
                </a:rPr>
                <a:t>A</a:t>
              </a:r>
              <a:endParaRPr lang="en-US" sz="2000">
                <a:latin typeface="Arial" charset="0"/>
              </a:endParaRPr>
            </a:p>
          </p:txBody>
        </p:sp>
      </p:grpSp>
      <p:sp>
        <p:nvSpPr>
          <p:cNvPr id="38923" name="AutoShape 44"/>
          <p:cNvSpPr>
            <a:spLocks noChangeArrowheads="1"/>
          </p:cNvSpPr>
          <p:nvPr/>
        </p:nvSpPr>
        <p:spPr bwMode="auto">
          <a:xfrm rot="1811270">
            <a:off x="1081088" y="1541463"/>
            <a:ext cx="1981200" cy="609600"/>
          </a:xfrm>
          <a:prstGeom prst="leftArrow">
            <a:avLst>
              <a:gd name="adj1" fmla="val 50000"/>
              <a:gd name="adj2" fmla="val 81250"/>
            </a:avLst>
          </a:prstGeom>
          <a:solidFill>
            <a:srgbClr val="CC99FF"/>
          </a:solidFill>
          <a:ln w="38100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924" name="Oval 45"/>
          <p:cNvSpPr>
            <a:spLocks noChangeArrowheads="1"/>
          </p:cNvSpPr>
          <p:nvPr/>
        </p:nvSpPr>
        <p:spPr bwMode="auto">
          <a:xfrm>
            <a:off x="2752725" y="1870075"/>
            <a:ext cx="2362200" cy="23622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791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7A05CDA-A174-496F-B3D0-A28B12B3EE50}" type="slidenum">
              <a:rPr lang="en-US"/>
              <a:pPr/>
              <a:t>101</a:t>
            </a:fld>
            <a:endParaRPr 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/>
          <a:lstStyle/>
          <a:p>
            <a:r>
              <a:rPr lang="fr-FR" dirty="0" err="1"/>
              <a:t>Exploiting</a:t>
            </a:r>
            <a:r>
              <a:rPr lang="fr-FR" dirty="0"/>
              <a:t> </a:t>
            </a:r>
            <a:r>
              <a:rPr lang="fr-FR" dirty="0" err="1"/>
              <a:t>decomposability</a:t>
            </a:r>
            <a:endParaRPr lang="fr-FR" dirty="0"/>
          </a:p>
        </p:txBody>
      </p:sp>
      <p:grpSp>
        <p:nvGrpSpPr>
          <p:cNvPr id="39940" name="Group 3"/>
          <p:cNvGrpSpPr>
            <a:grpSpLocks/>
          </p:cNvGrpSpPr>
          <p:nvPr/>
        </p:nvGrpSpPr>
        <p:grpSpPr bwMode="auto">
          <a:xfrm>
            <a:off x="600075" y="2365375"/>
            <a:ext cx="1814513" cy="1727200"/>
            <a:chOff x="1914" y="1535"/>
            <a:chExt cx="1143" cy="1088"/>
          </a:xfrm>
        </p:grpSpPr>
        <p:sp>
          <p:nvSpPr>
            <p:cNvPr id="39984" name="Oval 4"/>
            <p:cNvSpPr>
              <a:spLocks noChangeArrowheads="1"/>
            </p:cNvSpPr>
            <p:nvPr/>
          </p:nvSpPr>
          <p:spPr bwMode="auto">
            <a:xfrm>
              <a:off x="1914" y="1535"/>
              <a:ext cx="391" cy="17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B</a:t>
              </a:r>
            </a:p>
          </p:txBody>
        </p:sp>
        <p:sp>
          <p:nvSpPr>
            <p:cNvPr id="39985" name="Oval 5"/>
            <p:cNvSpPr>
              <a:spLocks noChangeArrowheads="1"/>
            </p:cNvSpPr>
            <p:nvPr/>
          </p:nvSpPr>
          <p:spPr bwMode="auto">
            <a:xfrm>
              <a:off x="2634" y="1535"/>
              <a:ext cx="423" cy="17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E</a:t>
              </a:r>
            </a:p>
          </p:txBody>
        </p:sp>
        <p:sp>
          <p:nvSpPr>
            <p:cNvPr id="39986" name="Oval 6"/>
            <p:cNvSpPr>
              <a:spLocks noChangeArrowheads="1"/>
            </p:cNvSpPr>
            <p:nvPr/>
          </p:nvSpPr>
          <p:spPr bwMode="auto">
            <a:xfrm>
              <a:off x="2250" y="1967"/>
              <a:ext cx="414" cy="17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A</a:t>
              </a:r>
            </a:p>
          </p:txBody>
        </p:sp>
        <p:sp>
          <p:nvSpPr>
            <p:cNvPr id="39987" name="Oval 7"/>
            <p:cNvSpPr>
              <a:spLocks noChangeArrowheads="1"/>
            </p:cNvSpPr>
            <p:nvPr/>
          </p:nvSpPr>
          <p:spPr bwMode="auto">
            <a:xfrm>
              <a:off x="2250" y="2447"/>
              <a:ext cx="391" cy="17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C</a:t>
              </a:r>
            </a:p>
          </p:txBody>
        </p:sp>
        <p:cxnSp>
          <p:nvCxnSpPr>
            <p:cNvPr id="39988" name="AutoShape 8"/>
            <p:cNvCxnSpPr>
              <a:cxnSpLocks noChangeShapeType="1"/>
              <a:stCxn id="39984" idx="4"/>
              <a:endCxn id="39986" idx="0"/>
            </p:cNvCxnSpPr>
            <p:nvPr/>
          </p:nvCxnSpPr>
          <p:spPr bwMode="auto">
            <a:xfrm>
              <a:off x="2110" y="1719"/>
              <a:ext cx="347" cy="23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9989" name="AutoShape 9"/>
            <p:cNvCxnSpPr>
              <a:cxnSpLocks noChangeShapeType="1"/>
              <a:stCxn id="39985" idx="4"/>
              <a:endCxn id="39986" idx="0"/>
            </p:cNvCxnSpPr>
            <p:nvPr/>
          </p:nvCxnSpPr>
          <p:spPr bwMode="auto">
            <a:xfrm flipH="1">
              <a:off x="2457" y="1720"/>
              <a:ext cx="389" cy="23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9990" name="AutoShape 10"/>
            <p:cNvCxnSpPr>
              <a:cxnSpLocks noChangeShapeType="1"/>
              <a:stCxn id="39986" idx="4"/>
              <a:endCxn id="39987" idx="0"/>
            </p:cNvCxnSpPr>
            <p:nvPr/>
          </p:nvCxnSpPr>
          <p:spPr bwMode="auto">
            <a:xfrm flipH="1">
              <a:off x="2446" y="2151"/>
              <a:ext cx="11" cy="28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9941" name="Group 11"/>
          <p:cNvGrpSpPr>
            <a:grpSpLocks/>
          </p:cNvGrpSpPr>
          <p:nvPr/>
        </p:nvGrpSpPr>
        <p:grpSpPr bwMode="auto">
          <a:xfrm>
            <a:off x="3770313" y="1495425"/>
            <a:ext cx="1814512" cy="1727200"/>
            <a:chOff x="3911" y="942"/>
            <a:chExt cx="1143" cy="1088"/>
          </a:xfrm>
        </p:grpSpPr>
        <p:sp>
          <p:nvSpPr>
            <p:cNvPr id="39976" name="Oval 12"/>
            <p:cNvSpPr>
              <a:spLocks noChangeArrowheads="1"/>
            </p:cNvSpPr>
            <p:nvPr/>
          </p:nvSpPr>
          <p:spPr bwMode="auto">
            <a:xfrm>
              <a:off x="3911" y="942"/>
              <a:ext cx="391" cy="17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B</a:t>
              </a:r>
            </a:p>
          </p:txBody>
        </p:sp>
        <p:sp>
          <p:nvSpPr>
            <p:cNvPr id="39977" name="Oval 13"/>
            <p:cNvSpPr>
              <a:spLocks noChangeArrowheads="1"/>
            </p:cNvSpPr>
            <p:nvPr/>
          </p:nvSpPr>
          <p:spPr bwMode="auto">
            <a:xfrm>
              <a:off x="4631" y="942"/>
              <a:ext cx="423" cy="17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E</a:t>
              </a:r>
            </a:p>
          </p:txBody>
        </p:sp>
        <p:sp>
          <p:nvSpPr>
            <p:cNvPr id="39978" name="Oval 14"/>
            <p:cNvSpPr>
              <a:spLocks noChangeArrowheads="1"/>
            </p:cNvSpPr>
            <p:nvPr/>
          </p:nvSpPr>
          <p:spPr bwMode="auto">
            <a:xfrm>
              <a:off x="4247" y="1374"/>
              <a:ext cx="414" cy="17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A</a:t>
              </a:r>
            </a:p>
          </p:txBody>
        </p:sp>
        <p:sp>
          <p:nvSpPr>
            <p:cNvPr id="39979" name="Oval 15"/>
            <p:cNvSpPr>
              <a:spLocks noChangeArrowheads="1"/>
            </p:cNvSpPr>
            <p:nvPr/>
          </p:nvSpPr>
          <p:spPr bwMode="auto">
            <a:xfrm>
              <a:off x="4247" y="1854"/>
              <a:ext cx="391" cy="17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C</a:t>
              </a:r>
            </a:p>
          </p:txBody>
        </p:sp>
        <p:cxnSp>
          <p:nvCxnSpPr>
            <p:cNvPr id="39980" name="AutoShape 16"/>
            <p:cNvCxnSpPr>
              <a:cxnSpLocks noChangeShapeType="1"/>
              <a:stCxn id="39976" idx="4"/>
              <a:endCxn id="39978" idx="0"/>
            </p:cNvCxnSpPr>
            <p:nvPr/>
          </p:nvCxnSpPr>
          <p:spPr bwMode="auto">
            <a:xfrm>
              <a:off x="4107" y="1126"/>
              <a:ext cx="347" cy="23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9981" name="AutoShape 17"/>
            <p:cNvCxnSpPr>
              <a:cxnSpLocks noChangeShapeType="1"/>
              <a:stCxn id="39977" idx="4"/>
              <a:endCxn id="39978" idx="0"/>
            </p:cNvCxnSpPr>
            <p:nvPr/>
          </p:nvCxnSpPr>
          <p:spPr bwMode="auto">
            <a:xfrm flipH="1">
              <a:off x="4454" y="1127"/>
              <a:ext cx="389" cy="23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9982" name="AutoShape 18"/>
            <p:cNvCxnSpPr>
              <a:cxnSpLocks noChangeShapeType="1"/>
              <a:stCxn id="39978" idx="4"/>
              <a:endCxn id="39979" idx="0"/>
            </p:cNvCxnSpPr>
            <p:nvPr/>
          </p:nvCxnSpPr>
          <p:spPr bwMode="auto">
            <a:xfrm flipH="1">
              <a:off x="4443" y="1558"/>
              <a:ext cx="11" cy="28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9983" name="AutoShape 19"/>
            <p:cNvCxnSpPr>
              <a:cxnSpLocks noChangeShapeType="1"/>
              <a:stCxn id="39977" idx="4"/>
              <a:endCxn id="39979" idx="6"/>
            </p:cNvCxnSpPr>
            <p:nvPr/>
          </p:nvCxnSpPr>
          <p:spPr bwMode="auto">
            <a:xfrm rot="5400000">
              <a:off x="4337" y="1437"/>
              <a:ext cx="815" cy="196"/>
            </a:xfrm>
            <a:prstGeom prst="curvedConnector2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9942" name="Group 20"/>
          <p:cNvGrpSpPr>
            <a:grpSpLocks/>
          </p:cNvGrpSpPr>
          <p:nvPr/>
        </p:nvGrpSpPr>
        <p:grpSpPr bwMode="auto">
          <a:xfrm>
            <a:off x="4191000" y="4648200"/>
            <a:ext cx="1814513" cy="1727200"/>
            <a:chOff x="864" y="2928"/>
            <a:chExt cx="1143" cy="1088"/>
          </a:xfrm>
        </p:grpSpPr>
        <p:sp>
          <p:nvSpPr>
            <p:cNvPr id="39970" name="Oval 21"/>
            <p:cNvSpPr>
              <a:spLocks noChangeArrowheads="1"/>
            </p:cNvSpPr>
            <p:nvPr/>
          </p:nvSpPr>
          <p:spPr bwMode="auto">
            <a:xfrm>
              <a:off x="864" y="2928"/>
              <a:ext cx="391" cy="17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B</a:t>
              </a:r>
            </a:p>
          </p:txBody>
        </p:sp>
        <p:sp>
          <p:nvSpPr>
            <p:cNvPr id="39971" name="Oval 22"/>
            <p:cNvSpPr>
              <a:spLocks noChangeArrowheads="1"/>
            </p:cNvSpPr>
            <p:nvPr/>
          </p:nvSpPr>
          <p:spPr bwMode="auto">
            <a:xfrm>
              <a:off x="1584" y="2928"/>
              <a:ext cx="423" cy="17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E</a:t>
              </a:r>
            </a:p>
          </p:txBody>
        </p:sp>
        <p:sp>
          <p:nvSpPr>
            <p:cNvPr id="39972" name="Oval 23"/>
            <p:cNvSpPr>
              <a:spLocks noChangeArrowheads="1"/>
            </p:cNvSpPr>
            <p:nvPr/>
          </p:nvSpPr>
          <p:spPr bwMode="auto">
            <a:xfrm>
              <a:off x="1200" y="3360"/>
              <a:ext cx="414" cy="17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A</a:t>
              </a:r>
            </a:p>
          </p:txBody>
        </p:sp>
        <p:sp>
          <p:nvSpPr>
            <p:cNvPr id="39973" name="Oval 24"/>
            <p:cNvSpPr>
              <a:spLocks noChangeArrowheads="1"/>
            </p:cNvSpPr>
            <p:nvPr/>
          </p:nvSpPr>
          <p:spPr bwMode="auto">
            <a:xfrm>
              <a:off x="1200" y="3840"/>
              <a:ext cx="391" cy="17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i="1"/>
                <a:t>C</a:t>
              </a:r>
            </a:p>
          </p:txBody>
        </p:sp>
        <p:cxnSp>
          <p:nvCxnSpPr>
            <p:cNvPr id="39974" name="AutoShape 25"/>
            <p:cNvCxnSpPr>
              <a:cxnSpLocks noChangeShapeType="1"/>
              <a:stCxn id="39970" idx="4"/>
              <a:endCxn id="39972" idx="0"/>
            </p:cNvCxnSpPr>
            <p:nvPr/>
          </p:nvCxnSpPr>
          <p:spPr bwMode="auto">
            <a:xfrm>
              <a:off x="1060" y="3112"/>
              <a:ext cx="347" cy="23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9975" name="AutoShape 26"/>
            <p:cNvCxnSpPr>
              <a:cxnSpLocks noChangeShapeType="1"/>
              <a:stCxn id="39972" idx="4"/>
              <a:endCxn id="39973" idx="0"/>
            </p:cNvCxnSpPr>
            <p:nvPr/>
          </p:nvCxnSpPr>
          <p:spPr bwMode="auto">
            <a:xfrm flipH="1">
              <a:off x="1396" y="3544"/>
              <a:ext cx="11" cy="28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9943" name="Group 27"/>
          <p:cNvGrpSpPr>
            <a:grpSpLocks/>
          </p:cNvGrpSpPr>
          <p:nvPr/>
        </p:nvGrpSpPr>
        <p:grpSpPr bwMode="auto">
          <a:xfrm>
            <a:off x="2514600" y="2057400"/>
            <a:ext cx="1560513" cy="1001713"/>
            <a:chOff x="1372" y="666"/>
            <a:chExt cx="983" cy="631"/>
          </a:xfrm>
        </p:grpSpPr>
        <p:sp>
          <p:nvSpPr>
            <p:cNvPr id="39968" name="Text Box 28"/>
            <p:cNvSpPr txBox="1">
              <a:spLocks noChangeArrowheads="1"/>
            </p:cNvSpPr>
            <p:nvPr/>
          </p:nvSpPr>
          <p:spPr bwMode="auto">
            <a:xfrm rot="-1271001">
              <a:off x="1413" y="1047"/>
              <a:ext cx="84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000">
                  <a:latin typeface="Arial" charset="0"/>
                </a:rPr>
                <a:t>Δscore(</a:t>
              </a:r>
              <a:r>
                <a:rPr lang="en-US" sz="2000" i="1">
                  <a:latin typeface="Arial" charset="0"/>
                </a:rPr>
                <a:t>C</a:t>
              </a:r>
              <a:r>
                <a:rPr lang="en-US" sz="2000">
                  <a:latin typeface="Arial" charset="0"/>
                </a:rPr>
                <a:t>)</a:t>
              </a:r>
            </a:p>
          </p:txBody>
        </p:sp>
        <p:sp>
          <p:nvSpPr>
            <p:cNvPr id="39969" name="AutoShape 29"/>
            <p:cNvSpPr>
              <a:spLocks noChangeArrowheads="1"/>
            </p:cNvSpPr>
            <p:nvPr/>
          </p:nvSpPr>
          <p:spPr bwMode="auto">
            <a:xfrm rot="-1271001">
              <a:off x="1372" y="666"/>
              <a:ext cx="983" cy="466"/>
            </a:xfrm>
            <a:prstGeom prst="rightArrow">
              <a:avLst>
                <a:gd name="adj1" fmla="val 50000"/>
                <a:gd name="adj2" fmla="val 52736"/>
              </a:avLst>
            </a:prstGeom>
            <a:solidFill>
              <a:srgbClr val="CC99FF"/>
            </a:solidFill>
            <a:ln w="38100">
              <a:solidFill>
                <a:schemeClr val="tx1"/>
              </a:solidFill>
              <a:miter lim="800000"/>
              <a:headEnd type="none" w="sm" len="sm"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Add</a:t>
              </a:r>
              <a:r>
                <a:rPr lang="en-US" sz="2000">
                  <a:latin typeface="Arial" charset="0"/>
                </a:rPr>
                <a:t> </a:t>
              </a:r>
              <a:r>
                <a:rPr lang="en-US" sz="2000" i="1">
                  <a:latin typeface="Arial" charset="0"/>
                </a:rPr>
                <a:t>E</a:t>
              </a:r>
              <a:r>
                <a:rPr lang="en-US" sz="2000" i="1">
                  <a:latin typeface="Arial" charset="0"/>
                  <a:sym typeface="Symbol" charset="2"/>
                </a:rPr>
                <a:t>C</a:t>
              </a:r>
              <a:endParaRPr lang="en-US" sz="2000">
                <a:latin typeface="Arial" charset="0"/>
              </a:endParaRPr>
            </a:p>
          </p:txBody>
        </p:sp>
      </p:grpSp>
      <p:grpSp>
        <p:nvGrpSpPr>
          <p:cNvPr id="39944" name="Group 30"/>
          <p:cNvGrpSpPr>
            <a:grpSpLocks/>
          </p:cNvGrpSpPr>
          <p:nvPr/>
        </p:nvGrpSpPr>
        <p:grpSpPr bwMode="auto">
          <a:xfrm rot="2997210">
            <a:off x="1943100" y="4076700"/>
            <a:ext cx="1847850" cy="1009650"/>
            <a:chOff x="1293" y="661"/>
            <a:chExt cx="1164" cy="636"/>
          </a:xfrm>
        </p:grpSpPr>
        <p:sp>
          <p:nvSpPr>
            <p:cNvPr id="39966" name="Text Box 31"/>
            <p:cNvSpPr txBox="1">
              <a:spLocks noChangeArrowheads="1"/>
            </p:cNvSpPr>
            <p:nvPr/>
          </p:nvSpPr>
          <p:spPr bwMode="auto">
            <a:xfrm rot="-1271001">
              <a:off x="1417" y="1047"/>
              <a:ext cx="8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000">
                  <a:latin typeface="Arial" charset="0"/>
                </a:rPr>
                <a:t>Δscore(</a:t>
              </a:r>
              <a:r>
                <a:rPr lang="en-US" sz="2000" i="1">
                  <a:latin typeface="Arial" charset="0"/>
                </a:rPr>
                <a:t>A</a:t>
              </a:r>
              <a:r>
                <a:rPr lang="en-US" sz="2000">
                  <a:latin typeface="Arial" charset="0"/>
                </a:rPr>
                <a:t>)</a:t>
              </a:r>
            </a:p>
          </p:txBody>
        </p:sp>
        <p:sp>
          <p:nvSpPr>
            <p:cNvPr id="39967" name="AutoShape 32"/>
            <p:cNvSpPr>
              <a:spLocks noChangeArrowheads="1"/>
            </p:cNvSpPr>
            <p:nvPr/>
          </p:nvSpPr>
          <p:spPr bwMode="auto">
            <a:xfrm rot="-1271001">
              <a:off x="1293" y="661"/>
              <a:ext cx="1164" cy="466"/>
            </a:xfrm>
            <a:prstGeom prst="rightArrow">
              <a:avLst>
                <a:gd name="adj1" fmla="val 50000"/>
                <a:gd name="adj2" fmla="val 62446"/>
              </a:avLst>
            </a:prstGeom>
            <a:solidFill>
              <a:srgbClr val="CC99FF"/>
            </a:solidFill>
            <a:ln w="38100">
              <a:solidFill>
                <a:schemeClr val="tx1"/>
              </a:solidFill>
              <a:miter lim="800000"/>
              <a:headEnd type="none" w="sm" len="sm"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Delete</a:t>
              </a:r>
              <a:r>
                <a:rPr lang="en-US" sz="2000">
                  <a:latin typeface="Arial" charset="0"/>
                </a:rPr>
                <a:t> </a:t>
              </a:r>
              <a:r>
                <a:rPr lang="en-US" sz="2000" i="1">
                  <a:latin typeface="Arial" charset="0"/>
                </a:rPr>
                <a:t>E</a:t>
              </a:r>
              <a:r>
                <a:rPr lang="en-US" sz="2000" i="1">
                  <a:latin typeface="Arial" charset="0"/>
                  <a:sym typeface="Symbol" charset="2"/>
                </a:rPr>
                <a:t>A</a:t>
              </a:r>
              <a:endParaRPr lang="en-US" sz="2000">
                <a:latin typeface="Arial" charset="0"/>
              </a:endParaRPr>
            </a:p>
          </p:txBody>
        </p:sp>
      </p:grpSp>
      <p:grpSp>
        <p:nvGrpSpPr>
          <p:cNvPr id="39945" name="Group 33"/>
          <p:cNvGrpSpPr>
            <a:grpSpLocks/>
          </p:cNvGrpSpPr>
          <p:nvPr/>
        </p:nvGrpSpPr>
        <p:grpSpPr bwMode="auto">
          <a:xfrm rot="-3045324">
            <a:off x="-1016000" y="3530600"/>
            <a:ext cx="2108200" cy="990600"/>
            <a:chOff x="2701" y="3456"/>
            <a:chExt cx="1328" cy="624"/>
          </a:xfrm>
        </p:grpSpPr>
        <p:sp>
          <p:nvSpPr>
            <p:cNvPr id="39964" name="Text Box 34"/>
            <p:cNvSpPr txBox="1">
              <a:spLocks noChangeArrowheads="1"/>
            </p:cNvSpPr>
            <p:nvPr/>
          </p:nvSpPr>
          <p:spPr bwMode="auto">
            <a:xfrm rot="1726209">
              <a:off x="2952" y="3830"/>
              <a:ext cx="8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000">
                  <a:latin typeface="Arial" charset="0"/>
                </a:rPr>
                <a:t>Δscore(</a:t>
              </a:r>
              <a:r>
                <a:rPr lang="en-US" sz="2000" i="1">
                  <a:latin typeface="Arial" charset="0"/>
                </a:rPr>
                <a:t>A</a:t>
              </a:r>
              <a:r>
                <a:rPr lang="en-US" sz="2000">
                  <a:latin typeface="Arial" charset="0"/>
                </a:rPr>
                <a:t>)</a:t>
              </a:r>
            </a:p>
          </p:txBody>
        </p:sp>
        <p:sp>
          <p:nvSpPr>
            <p:cNvPr id="39965" name="AutoShape 35"/>
            <p:cNvSpPr>
              <a:spLocks noChangeArrowheads="1"/>
            </p:cNvSpPr>
            <p:nvPr/>
          </p:nvSpPr>
          <p:spPr bwMode="auto">
            <a:xfrm rot="1726209">
              <a:off x="2701" y="3456"/>
              <a:ext cx="1328" cy="466"/>
            </a:xfrm>
            <a:prstGeom prst="leftArrow">
              <a:avLst>
                <a:gd name="adj1" fmla="val 50000"/>
                <a:gd name="adj2" fmla="val 71245"/>
              </a:avLst>
            </a:prstGeom>
            <a:solidFill>
              <a:srgbClr val="CC99FF"/>
            </a:solidFill>
            <a:ln w="38100">
              <a:solidFill>
                <a:schemeClr val="tx1"/>
              </a:solidFill>
              <a:miter lim="800000"/>
              <a:headEnd type="none" w="sm" len="sm"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Reverse</a:t>
              </a:r>
              <a:r>
                <a:rPr lang="en-US" sz="2000">
                  <a:latin typeface="Arial" charset="0"/>
                </a:rPr>
                <a:t> </a:t>
              </a:r>
              <a:r>
                <a:rPr lang="en-US" sz="2000" i="1">
                  <a:latin typeface="Arial" charset="0"/>
                </a:rPr>
                <a:t>E</a:t>
              </a:r>
              <a:r>
                <a:rPr lang="en-US" sz="2000" i="1">
                  <a:latin typeface="Arial" charset="0"/>
                  <a:sym typeface="Symbol" charset="2"/>
                </a:rPr>
                <a:t>A</a:t>
              </a:r>
              <a:endParaRPr lang="en-US" sz="2000">
                <a:latin typeface="Arial" charset="0"/>
              </a:endParaRPr>
            </a:p>
          </p:txBody>
        </p:sp>
      </p:grpSp>
      <p:sp>
        <p:nvSpPr>
          <p:cNvPr id="39946" name="AutoShape 36"/>
          <p:cNvSpPr>
            <a:spLocks noChangeArrowheads="1"/>
          </p:cNvSpPr>
          <p:nvPr/>
        </p:nvSpPr>
        <p:spPr bwMode="auto">
          <a:xfrm rot="1811270">
            <a:off x="-1357313" y="1541463"/>
            <a:ext cx="1981201" cy="609600"/>
          </a:xfrm>
          <a:prstGeom prst="leftArrow">
            <a:avLst>
              <a:gd name="adj1" fmla="val 50000"/>
              <a:gd name="adj2" fmla="val 81250"/>
            </a:avLst>
          </a:prstGeom>
          <a:solidFill>
            <a:srgbClr val="CC99FF"/>
          </a:solidFill>
          <a:ln w="38100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1509" name="Oval 37"/>
          <p:cNvSpPr>
            <a:spLocks noChangeArrowheads="1"/>
          </p:cNvSpPr>
          <p:nvPr/>
        </p:nvSpPr>
        <p:spPr bwMode="auto">
          <a:xfrm>
            <a:off x="304800" y="1905000"/>
            <a:ext cx="2362200" cy="23622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1510" name="Oval 38"/>
          <p:cNvSpPr>
            <a:spLocks noChangeArrowheads="1"/>
          </p:cNvSpPr>
          <p:nvPr/>
        </p:nvSpPr>
        <p:spPr bwMode="auto">
          <a:xfrm>
            <a:off x="3505200" y="990600"/>
            <a:ext cx="2362200" cy="23622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228600" y="990600"/>
            <a:ext cx="8610600" cy="5562600"/>
            <a:chOff x="144" y="624"/>
            <a:chExt cx="5424" cy="3504"/>
          </a:xfrm>
        </p:grpSpPr>
        <p:grpSp>
          <p:nvGrpSpPr>
            <p:cNvPr id="39950" name="Group 40"/>
            <p:cNvGrpSpPr>
              <a:grpSpLocks/>
            </p:cNvGrpSpPr>
            <p:nvPr/>
          </p:nvGrpSpPr>
          <p:grpSpPr bwMode="auto">
            <a:xfrm>
              <a:off x="3552" y="624"/>
              <a:ext cx="2016" cy="1906"/>
              <a:chOff x="3552" y="624"/>
              <a:chExt cx="2016" cy="1906"/>
            </a:xfrm>
          </p:grpSpPr>
          <p:grpSp>
            <p:nvGrpSpPr>
              <p:cNvPr id="39952" name="Group 41"/>
              <p:cNvGrpSpPr>
                <a:grpSpLocks/>
              </p:cNvGrpSpPr>
              <p:nvPr/>
            </p:nvGrpSpPr>
            <p:grpSpPr bwMode="auto">
              <a:xfrm>
                <a:off x="4425" y="1442"/>
                <a:ext cx="1143" cy="1088"/>
                <a:chOff x="4080" y="1584"/>
                <a:chExt cx="1143" cy="1088"/>
              </a:xfrm>
            </p:grpSpPr>
            <p:sp>
              <p:nvSpPr>
                <p:cNvPr id="39957" name="Oval 42"/>
                <p:cNvSpPr>
                  <a:spLocks noChangeArrowheads="1"/>
                </p:cNvSpPr>
                <p:nvPr/>
              </p:nvSpPr>
              <p:spPr bwMode="auto">
                <a:xfrm>
                  <a:off x="4080" y="1584"/>
                  <a:ext cx="391" cy="175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2000" b="1" i="1"/>
                    <a:t>B</a:t>
                  </a:r>
                </a:p>
              </p:txBody>
            </p:sp>
            <p:sp>
              <p:nvSpPr>
                <p:cNvPr id="39958" name="Oval 43"/>
                <p:cNvSpPr>
                  <a:spLocks noChangeArrowheads="1"/>
                </p:cNvSpPr>
                <p:nvPr/>
              </p:nvSpPr>
              <p:spPr bwMode="auto">
                <a:xfrm>
                  <a:off x="4800" y="1584"/>
                  <a:ext cx="423" cy="176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2000" b="1" i="1"/>
                    <a:t>E</a:t>
                  </a:r>
                </a:p>
              </p:txBody>
            </p:sp>
            <p:sp>
              <p:nvSpPr>
                <p:cNvPr id="39959" name="Oval 44"/>
                <p:cNvSpPr>
                  <a:spLocks noChangeArrowheads="1"/>
                </p:cNvSpPr>
                <p:nvPr/>
              </p:nvSpPr>
              <p:spPr bwMode="auto">
                <a:xfrm>
                  <a:off x="4416" y="2016"/>
                  <a:ext cx="414" cy="175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2000" b="1" i="1"/>
                    <a:t>A</a:t>
                  </a:r>
                </a:p>
              </p:txBody>
            </p:sp>
            <p:sp>
              <p:nvSpPr>
                <p:cNvPr id="39960" name="Oval 45"/>
                <p:cNvSpPr>
                  <a:spLocks noChangeArrowheads="1"/>
                </p:cNvSpPr>
                <p:nvPr/>
              </p:nvSpPr>
              <p:spPr bwMode="auto">
                <a:xfrm>
                  <a:off x="4416" y="2496"/>
                  <a:ext cx="391" cy="176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2000" b="1" i="1"/>
                    <a:t>C</a:t>
                  </a:r>
                </a:p>
              </p:txBody>
            </p:sp>
            <p:cxnSp>
              <p:nvCxnSpPr>
                <p:cNvPr id="39961" name="AutoShape 46"/>
                <p:cNvCxnSpPr>
                  <a:cxnSpLocks noChangeShapeType="1"/>
                  <a:stCxn id="39957" idx="4"/>
                  <a:endCxn id="39959" idx="0"/>
                </p:cNvCxnSpPr>
                <p:nvPr/>
              </p:nvCxnSpPr>
              <p:spPr bwMode="auto">
                <a:xfrm>
                  <a:off x="4276" y="1768"/>
                  <a:ext cx="347" cy="239"/>
                </a:xfrm>
                <a:prstGeom prst="straightConnector1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39962" name="AutoShape 47"/>
                <p:cNvCxnSpPr>
                  <a:cxnSpLocks noChangeShapeType="1"/>
                  <a:stCxn id="39959" idx="4"/>
                  <a:endCxn id="39960" idx="0"/>
                </p:cNvCxnSpPr>
                <p:nvPr/>
              </p:nvCxnSpPr>
              <p:spPr bwMode="auto">
                <a:xfrm flipH="1">
                  <a:off x="4612" y="2200"/>
                  <a:ext cx="11" cy="287"/>
                </a:xfrm>
                <a:prstGeom prst="straightConnector1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39963" name="AutoShape 48"/>
                <p:cNvCxnSpPr>
                  <a:cxnSpLocks noChangeShapeType="1"/>
                  <a:stCxn id="39958" idx="4"/>
                  <a:endCxn id="39960" idx="6"/>
                </p:cNvCxnSpPr>
                <p:nvPr/>
              </p:nvCxnSpPr>
              <p:spPr bwMode="auto">
                <a:xfrm rot="5400000">
                  <a:off x="4506" y="2079"/>
                  <a:ext cx="815" cy="196"/>
                </a:xfrm>
                <a:prstGeom prst="curvedConnector2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</p:cxnSp>
          </p:grpSp>
          <p:grpSp>
            <p:nvGrpSpPr>
              <p:cNvPr id="39953" name="Group 49"/>
              <p:cNvGrpSpPr>
                <a:grpSpLocks/>
              </p:cNvGrpSpPr>
              <p:nvPr/>
            </p:nvGrpSpPr>
            <p:grpSpPr bwMode="auto">
              <a:xfrm rot="2997210">
                <a:off x="3297" y="1370"/>
                <a:ext cx="1164" cy="636"/>
                <a:chOff x="1293" y="661"/>
                <a:chExt cx="1164" cy="636"/>
              </a:xfrm>
            </p:grpSpPr>
            <p:sp>
              <p:nvSpPr>
                <p:cNvPr id="39955" name="Text Box 50"/>
                <p:cNvSpPr txBox="1">
                  <a:spLocks noChangeArrowheads="1"/>
                </p:cNvSpPr>
                <p:nvPr/>
              </p:nvSpPr>
              <p:spPr bwMode="auto">
                <a:xfrm rot="-1271001">
                  <a:off x="1417" y="1047"/>
                  <a:ext cx="840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</a:pPr>
                  <a:r>
                    <a:rPr lang="en-US" sz="2000">
                      <a:latin typeface="Arial" charset="0"/>
                    </a:rPr>
                    <a:t>Δscore(</a:t>
                  </a:r>
                  <a:r>
                    <a:rPr lang="en-US" sz="2000" i="1">
                      <a:latin typeface="Arial" charset="0"/>
                    </a:rPr>
                    <a:t>A</a:t>
                  </a:r>
                  <a:r>
                    <a:rPr lang="en-US" sz="2000">
                      <a:latin typeface="Arial" charset="0"/>
                    </a:rPr>
                    <a:t>)</a:t>
                  </a:r>
                </a:p>
              </p:txBody>
            </p:sp>
            <p:sp>
              <p:nvSpPr>
                <p:cNvPr id="39956" name="AutoShape 51"/>
                <p:cNvSpPr>
                  <a:spLocks noChangeArrowheads="1"/>
                </p:cNvSpPr>
                <p:nvPr/>
              </p:nvSpPr>
              <p:spPr bwMode="auto">
                <a:xfrm rot="-1271001">
                  <a:off x="1293" y="661"/>
                  <a:ext cx="1164" cy="466"/>
                </a:xfrm>
                <a:prstGeom prst="rightArrow">
                  <a:avLst>
                    <a:gd name="adj1" fmla="val 50000"/>
                    <a:gd name="adj2" fmla="val 62446"/>
                  </a:avLst>
                </a:prstGeom>
                <a:solidFill>
                  <a:srgbClr val="CC99FF"/>
                </a:solidFill>
                <a:ln w="38100">
                  <a:solidFill>
                    <a:schemeClr val="tx1"/>
                  </a:solidFill>
                  <a:miter lim="800000"/>
                  <a:headEnd type="none" w="sm" len="sm"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sz="2000" b="1">
                      <a:latin typeface="Arial" charset="0"/>
                    </a:rPr>
                    <a:t>Delete</a:t>
                  </a:r>
                  <a:r>
                    <a:rPr lang="en-US" sz="2000">
                      <a:latin typeface="Arial" charset="0"/>
                    </a:rPr>
                    <a:t> </a:t>
                  </a:r>
                  <a:r>
                    <a:rPr lang="en-US" sz="2000" i="1">
                      <a:latin typeface="Arial" charset="0"/>
                    </a:rPr>
                    <a:t>E</a:t>
                  </a:r>
                  <a:r>
                    <a:rPr lang="en-US" sz="2000" i="1">
                      <a:latin typeface="Arial" charset="0"/>
                      <a:sym typeface="Symbol" charset="2"/>
                    </a:rPr>
                    <a:t>A</a:t>
                  </a:r>
                  <a:endParaRPr lang="en-US" sz="2000">
                    <a:latin typeface="Arial" charset="0"/>
                  </a:endParaRPr>
                </a:p>
              </p:txBody>
            </p:sp>
          </p:grpSp>
          <p:sp>
            <p:nvSpPr>
              <p:cNvPr id="39954" name="AutoShape 52"/>
              <p:cNvSpPr>
                <a:spLocks noChangeArrowheads="1"/>
              </p:cNvSpPr>
              <p:nvPr/>
            </p:nvSpPr>
            <p:spPr bwMode="auto">
              <a:xfrm rot="9997164">
                <a:off x="3552" y="624"/>
                <a:ext cx="1248" cy="384"/>
              </a:xfrm>
              <a:prstGeom prst="leftArrow">
                <a:avLst>
                  <a:gd name="adj1" fmla="val 50000"/>
                  <a:gd name="adj2" fmla="val 81250"/>
                </a:avLst>
              </a:prstGeom>
              <a:solidFill>
                <a:srgbClr val="CC99FF"/>
              </a:solidFill>
              <a:ln w="38100">
                <a:solidFill>
                  <a:schemeClr val="tx1"/>
                </a:solidFill>
                <a:miter lim="800000"/>
                <a:headEnd type="none" w="sm" len="sm"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9951" name="Text Box 53"/>
            <p:cNvSpPr txBox="1">
              <a:spLocks noChangeArrowheads="1"/>
            </p:cNvSpPr>
            <p:nvPr/>
          </p:nvSpPr>
          <p:spPr bwMode="auto">
            <a:xfrm>
              <a:off x="144" y="3380"/>
              <a:ext cx="2626" cy="748"/>
            </a:xfrm>
            <a:prstGeom prst="rect">
              <a:avLst/>
            </a:prstGeom>
            <a:noFill/>
            <a:ln w="38100">
              <a:noFill/>
              <a:miter lim="800000"/>
              <a:headEnd type="none" w="sm" len="sm"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" charset="0"/>
                </a:rPr>
                <a:t>To recompute scores, </a:t>
              </a:r>
            </a:p>
            <a:p>
              <a:r>
                <a:rPr lang="en-US">
                  <a:latin typeface="Arial" charset="0"/>
                </a:rPr>
                <a:t>only need to re-score families</a:t>
              </a:r>
            </a:p>
            <a:p>
              <a:r>
                <a:rPr lang="en-US">
                  <a:latin typeface="Arial" charset="0"/>
                </a:rPr>
                <a:t>that changed in the last move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214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509" grpId="0" animBg="1"/>
      <p:bldP spid="36151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236BE14-D4FE-4BDC-9894-5CFB904290FC}" type="slidenum">
              <a:rPr lang="en-US"/>
              <a:pPr/>
              <a:t>102</a:t>
            </a:fld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Handling </a:t>
            </a:r>
            <a:r>
              <a:rPr lang="fr-FR" dirty="0" err="1"/>
              <a:t>missing</a:t>
            </a:r>
            <a:r>
              <a:rPr lang="fr-FR" dirty="0"/>
              <a:t> data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Suppose </a:t>
            </a:r>
            <a:r>
              <a:rPr lang="fr-FR" dirty="0" err="1"/>
              <a:t>that</a:t>
            </a:r>
            <a:r>
              <a:rPr lang="fr-FR" dirty="0"/>
              <a:t> in </a:t>
            </a:r>
            <a:r>
              <a:rPr lang="fr-FR" dirty="0" err="1"/>
              <a:t>some</a:t>
            </a:r>
            <a:r>
              <a:rPr lang="fr-FR" dirty="0"/>
              <a:t> cases, </a:t>
            </a:r>
            <a:r>
              <a:rPr lang="fr-FR" dirty="0" err="1"/>
              <a:t>we</a:t>
            </a:r>
            <a:r>
              <a:rPr lang="fr-FR" dirty="0"/>
              <a:t> observe </a:t>
            </a:r>
            <a:br>
              <a:rPr lang="fr-FR" dirty="0"/>
            </a:br>
            <a:r>
              <a:rPr lang="fr-FR" dirty="0" err="1"/>
              <a:t>earthquake</a:t>
            </a:r>
            <a:r>
              <a:rPr lang="fr-FR" dirty="0"/>
              <a:t>, </a:t>
            </a:r>
            <a:r>
              <a:rPr lang="fr-FR" dirty="0" err="1"/>
              <a:t>alarm</a:t>
            </a:r>
            <a:r>
              <a:rPr lang="fr-FR" dirty="0"/>
              <a:t>, light-</a:t>
            </a:r>
            <a:r>
              <a:rPr lang="fr-FR" dirty="0" err="1"/>
              <a:t>level</a:t>
            </a:r>
            <a:r>
              <a:rPr lang="fr-FR" dirty="0"/>
              <a:t>, and </a:t>
            </a:r>
            <a:br>
              <a:rPr lang="fr-FR" dirty="0"/>
            </a:br>
            <a:r>
              <a:rPr lang="fr-FR" dirty="0" err="1"/>
              <a:t>moon</a:t>
            </a:r>
            <a:r>
              <a:rPr lang="fr-FR" dirty="0"/>
              <a:t>-phase, but not </a:t>
            </a:r>
            <a:r>
              <a:rPr lang="fr-FR" dirty="0" err="1"/>
              <a:t>burglary</a:t>
            </a:r>
            <a:endParaRPr lang="fr-FR" dirty="0"/>
          </a:p>
          <a:p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throw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data </a:t>
            </a:r>
            <a:r>
              <a:rPr lang="fr-FR" dirty="0" err="1"/>
              <a:t>away</a:t>
            </a:r>
            <a:r>
              <a:rPr lang="fr-FR" dirty="0"/>
              <a:t>??</a:t>
            </a:r>
          </a:p>
          <a:p>
            <a:r>
              <a:rPr lang="fr-FR" b="1" dirty="0" err="1"/>
              <a:t>Idea</a:t>
            </a:r>
            <a:r>
              <a:rPr lang="fr-FR" dirty="0"/>
              <a:t>: Guess the </a:t>
            </a:r>
            <a:r>
              <a:rPr lang="fr-FR" dirty="0" err="1"/>
              <a:t>missing</a:t>
            </a:r>
            <a:r>
              <a:rPr lang="fr-FR" dirty="0"/>
              <a:t> values</a:t>
            </a:r>
            <a:br>
              <a:rPr lang="fr-FR" dirty="0"/>
            </a:br>
            <a:r>
              <a:rPr lang="fr-FR" dirty="0" err="1"/>
              <a:t>based</a:t>
            </a:r>
            <a:r>
              <a:rPr lang="fr-FR" dirty="0"/>
              <a:t> on the </a:t>
            </a:r>
            <a:r>
              <a:rPr lang="fr-FR" dirty="0" err="1"/>
              <a:t>other</a:t>
            </a:r>
            <a:r>
              <a:rPr lang="fr-FR" dirty="0"/>
              <a:t> data</a:t>
            </a:r>
          </a:p>
        </p:txBody>
      </p:sp>
      <p:sp>
        <p:nvSpPr>
          <p:cNvPr id="41989" name="Oval 4"/>
          <p:cNvSpPr>
            <a:spLocks noChangeArrowheads="1"/>
          </p:cNvSpPr>
          <p:nvPr/>
        </p:nvSpPr>
        <p:spPr bwMode="auto">
          <a:xfrm>
            <a:off x="2362200" y="4495800"/>
            <a:ext cx="1752600" cy="7620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Earthquake</a:t>
            </a:r>
          </a:p>
        </p:txBody>
      </p:sp>
      <p:sp>
        <p:nvSpPr>
          <p:cNvPr id="41990" name="Oval 5"/>
          <p:cNvSpPr>
            <a:spLocks noChangeArrowheads="1"/>
          </p:cNvSpPr>
          <p:nvPr/>
        </p:nvSpPr>
        <p:spPr bwMode="auto">
          <a:xfrm>
            <a:off x="4419600" y="4495800"/>
            <a:ext cx="1752600" cy="7620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Burglary</a:t>
            </a:r>
          </a:p>
        </p:txBody>
      </p:sp>
      <p:sp>
        <p:nvSpPr>
          <p:cNvPr id="41991" name="Oval 6"/>
          <p:cNvSpPr>
            <a:spLocks noChangeArrowheads="1"/>
          </p:cNvSpPr>
          <p:nvPr/>
        </p:nvSpPr>
        <p:spPr bwMode="auto">
          <a:xfrm>
            <a:off x="3352800" y="5638800"/>
            <a:ext cx="1752600" cy="7620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Alarm</a:t>
            </a:r>
          </a:p>
        </p:txBody>
      </p:sp>
      <p:sp>
        <p:nvSpPr>
          <p:cNvPr id="41992" name="Oval 7"/>
          <p:cNvSpPr>
            <a:spLocks noChangeArrowheads="1"/>
          </p:cNvSpPr>
          <p:nvPr/>
        </p:nvSpPr>
        <p:spPr bwMode="auto">
          <a:xfrm>
            <a:off x="7010400" y="1981200"/>
            <a:ext cx="1752600" cy="7620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Moon-phase</a:t>
            </a:r>
          </a:p>
        </p:txBody>
      </p:sp>
      <p:sp>
        <p:nvSpPr>
          <p:cNvPr id="41993" name="Oval 8"/>
          <p:cNvSpPr>
            <a:spLocks noChangeArrowheads="1"/>
          </p:cNvSpPr>
          <p:nvPr/>
        </p:nvSpPr>
        <p:spPr bwMode="auto">
          <a:xfrm>
            <a:off x="5638800" y="3276600"/>
            <a:ext cx="1752600" cy="7620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Light-level</a:t>
            </a:r>
          </a:p>
        </p:txBody>
      </p:sp>
      <p:sp>
        <p:nvSpPr>
          <p:cNvPr id="41994" name="Line 9"/>
          <p:cNvSpPr>
            <a:spLocks noChangeShapeType="1"/>
          </p:cNvSpPr>
          <p:nvPr/>
        </p:nvSpPr>
        <p:spPr bwMode="auto">
          <a:xfrm>
            <a:off x="3429000" y="5257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995" name="Line 10"/>
          <p:cNvSpPr>
            <a:spLocks noChangeShapeType="1"/>
          </p:cNvSpPr>
          <p:nvPr/>
        </p:nvSpPr>
        <p:spPr bwMode="auto">
          <a:xfrm flipH="1">
            <a:off x="4800600" y="5257800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11"/>
          <p:cNvSpPr>
            <a:spLocks noChangeShapeType="1"/>
          </p:cNvSpPr>
          <p:nvPr/>
        </p:nvSpPr>
        <p:spPr bwMode="auto">
          <a:xfrm flipH="1">
            <a:off x="5791200" y="40386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997" name="Line 12"/>
          <p:cNvSpPr>
            <a:spLocks noChangeShapeType="1"/>
          </p:cNvSpPr>
          <p:nvPr/>
        </p:nvSpPr>
        <p:spPr bwMode="auto">
          <a:xfrm flipH="1">
            <a:off x="7010400" y="28956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19879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41292AF-8051-49C4-BCC6-1C6F107882BC}" type="slidenum">
              <a:rPr lang="en-US"/>
              <a:pPr/>
              <a:t>103</a:t>
            </a:fld>
            <a:endParaRPr lang="en-US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EM (expectation </a:t>
            </a:r>
            <a:r>
              <a:rPr lang="fr-FR" dirty="0" err="1"/>
              <a:t>maximization</a:t>
            </a:r>
            <a:r>
              <a:rPr lang="fr-FR" dirty="0"/>
              <a:t>)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Guess</a:t>
            </a:r>
            <a:r>
              <a:rPr lang="fr-FR" dirty="0"/>
              <a:t> values for observations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 err="1"/>
              <a:t>missing</a:t>
            </a:r>
            <a:r>
              <a:rPr lang="fr-FR" b="1" dirty="0"/>
              <a:t> values</a:t>
            </a:r>
            <a:r>
              <a:rPr lang="fr-FR" dirty="0"/>
              <a:t> (e.g.,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observations)</a:t>
            </a:r>
          </a:p>
          <a:p>
            <a:r>
              <a:rPr lang="fr-FR" b="1" dirty="0" err="1"/>
              <a:t>Compute</a:t>
            </a:r>
            <a:r>
              <a:rPr lang="fr-FR" dirty="0"/>
              <a:t> </a:t>
            </a:r>
            <a:r>
              <a:rPr lang="fr-FR" b="1" dirty="0"/>
              <a:t>the</a:t>
            </a:r>
            <a:r>
              <a:rPr lang="fr-FR" dirty="0"/>
              <a:t> </a:t>
            </a:r>
            <a:r>
              <a:rPr lang="fr-FR" b="1" dirty="0" err="1"/>
              <a:t>probability</a:t>
            </a:r>
            <a:r>
              <a:rPr lang="fr-FR" b="1" dirty="0"/>
              <a:t> distribution</a:t>
            </a:r>
            <a:r>
              <a:rPr lang="fr-FR" dirty="0"/>
              <a:t> over the </a:t>
            </a:r>
            <a:r>
              <a:rPr lang="fr-FR" dirty="0" err="1"/>
              <a:t>attribute</a:t>
            </a:r>
            <a:r>
              <a:rPr lang="fr-FR" dirty="0"/>
              <a:t>,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guess</a:t>
            </a:r>
            <a:endParaRPr lang="fr-FR" dirty="0"/>
          </a:p>
          <a:p>
            <a:r>
              <a:rPr lang="fr-FR" b="1" dirty="0"/>
              <a:t>Update the </a:t>
            </a:r>
            <a:r>
              <a:rPr lang="fr-FR" b="1" dirty="0" err="1"/>
              <a:t>probabilities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the </a:t>
            </a:r>
            <a:r>
              <a:rPr lang="fr-FR" dirty="0" err="1"/>
              <a:t>guessed</a:t>
            </a:r>
            <a:r>
              <a:rPr lang="fr-FR" dirty="0"/>
              <a:t> values</a:t>
            </a:r>
          </a:p>
          <a:p>
            <a:r>
              <a:rPr lang="fr-FR" b="1" dirty="0" err="1"/>
              <a:t>Repeat</a:t>
            </a:r>
            <a:r>
              <a:rPr lang="fr-FR" dirty="0"/>
              <a:t> </a:t>
            </a:r>
            <a:r>
              <a:rPr lang="fr-FR" dirty="0" err="1"/>
              <a:t>until</a:t>
            </a:r>
            <a:r>
              <a:rPr lang="fr-FR" dirty="0"/>
              <a:t> convergence</a:t>
            </a:r>
            <a:endParaRPr lang="fr-FR" dirty="0"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83414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272" y="233108"/>
            <a:ext cx="8534400" cy="987425"/>
          </a:xfrm>
        </p:spPr>
        <p:txBody>
          <a:bodyPr/>
          <a:lstStyle/>
          <a:p>
            <a:r>
              <a:rPr lang="fr-FR" dirty="0"/>
              <a:t>Convergence Example: </a:t>
            </a:r>
            <a:r>
              <a:rPr lang="fr-FR" dirty="0" err="1"/>
              <a:t>Estimating</a:t>
            </a:r>
            <a:r>
              <a:rPr lang="fr-FR" dirty="0"/>
              <a:t> an </a:t>
            </a:r>
            <a:r>
              <a:rPr lang="fr-FR" dirty="0" err="1"/>
              <a:t>Average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Data: [4, 10, ?, ?] Fill in </a:t>
            </a:r>
            <a:r>
              <a:rPr lang="fr-FR" dirty="0" err="1"/>
              <a:t>with</a:t>
            </a:r>
            <a:r>
              <a:rPr lang="fr-FR" dirty="0"/>
              <a:t> initial values</a:t>
            </a:r>
          </a:p>
          <a:p>
            <a:r>
              <a:rPr lang="fr-FR" dirty="0"/>
              <a:t>New Data: [4, 10, 0, 0]</a:t>
            </a:r>
          </a:p>
          <a:p>
            <a:r>
              <a:rPr lang="fr-FR" dirty="0" err="1"/>
              <a:t>Step</a:t>
            </a:r>
            <a:r>
              <a:rPr lang="fr-FR" dirty="0"/>
              <a:t> 1: New </a:t>
            </a:r>
            <a:r>
              <a:rPr lang="fr-FR" dirty="0" err="1"/>
              <a:t>Mean</a:t>
            </a:r>
            <a:r>
              <a:rPr lang="fr-FR" dirty="0"/>
              <a:t>: 3.5</a:t>
            </a:r>
            <a:br>
              <a:rPr lang="fr-FR" dirty="0"/>
            </a:br>
            <a:r>
              <a:rPr lang="fr-FR" dirty="0"/>
              <a:t>New Data:[4, 10, 3.5, 3.5]</a:t>
            </a:r>
          </a:p>
          <a:p>
            <a:r>
              <a:rPr lang="fr-FR" dirty="0" err="1"/>
              <a:t>Step</a:t>
            </a:r>
            <a:r>
              <a:rPr lang="fr-FR" dirty="0"/>
              <a:t> 2: New </a:t>
            </a:r>
            <a:r>
              <a:rPr lang="fr-FR" dirty="0" err="1"/>
              <a:t>Mean</a:t>
            </a:r>
            <a:r>
              <a:rPr lang="fr-FR" dirty="0"/>
              <a:t>: 5.25</a:t>
            </a:r>
            <a:br>
              <a:rPr lang="fr-FR" dirty="0"/>
            </a:br>
            <a:r>
              <a:rPr lang="fr-FR" dirty="0"/>
              <a:t>New Data: [4, 10, 5.25, 5.25]</a:t>
            </a:r>
          </a:p>
          <a:p>
            <a:r>
              <a:rPr lang="fr-FR" dirty="0" err="1"/>
              <a:t>Step</a:t>
            </a:r>
            <a:r>
              <a:rPr lang="fr-FR" dirty="0"/>
              <a:t> 3: New </a:t>
            </a:r>
            <a:r>
              <a:rPr lang="fr-FR" dirty="0" err="1"/>
              <a:t>Mean</a:t>
            </a:r>
            <a:r>
              <a:rPr lang="fr-FR" dirty="0"/>
              <a:t>: 6.125</a:t>
            </a:r>
            <a:br>
              <a:rPr lang="fr-FR" dirty="0"/>
            </a:br>
            <a:r>
              <a:rPr lang="fr-FR" dirty="0"/>
              <a:t>New Data: [4, 10, 6.125, 6.125]</a:t>
            </a:r>
          </a:p>
          <a:p>
            <a:r>
              <a:rPr lang="fr-FR" dirty="0" err="1"/>
              <a:t>Step</a:t>
            </a:r>
            <a:r>
              <a:rPr lang="fr-FR" dirty="0"/>
              <a:t> 4: New </a:t>
            </a:r>
            <a:r>
              <a:rPr lang="fr-FR" dirty="0" err="1"/>
              <a:t>Mean</a:t>
            </a:r>
            <a:r>
              <a:rPr lang="fr-FR" dirty="0"/>
              <a:t>: 6.5625</a:t>
            </a:r>
            <a:br>
              <a:rPr lang="fr-FR" dirty="0"/>
            </a:br>
            <a:r>
              <a:rPr lang="fr-FR" dirty="0"/>
              <a:t>New Data: [4, 10, 6.5625, 6.5625]</a:t>
            </a:r>
          </a:p>
          <a:p>
            <a:r>
              <a:rPr lang="fr-FR" dirty="0" err="1"/>
              <a:t>Step</a:t>
            </a:r>
            <a:r>
              <a:rPr lang="fr-FR" dirty="0"/>
              <a:t> 5: New </a:t>
            </a:r>
            <a:r>
              <a:rPr lang="fr-FR" dirty="0" err="1"/>
              <a:t>Mean</a:t>
            </a:r>
            <a:r>
              <a:rPr lang="fr-FR" dirty="0"/>
              <a:t>: 6.7825</a:t>
            </a:r>
            <a:br>
              <a:rPr lang="fr-FR" dirty="0"/>
            </a:br>
            <a:r>
              <a:rPr lang="fr-FR" dirty="0"/>
              <a:t>New Data: [4, 10, 6.7825, 6.7825]</a:t>
            </a:r>
          </a:p>
          <a:p>
            <a:r>
              <a:rPr lang="fr-FR" dirty="0" err="1"/>
              <a:t>Result</a:t>
            </a:r>
            <a:r>
              <a:rPr lang="fr-FR" dirty="0"/>
              <a:t>: New </a:t>
            </a:r>
            <a:r>
              <a:rPr lang="fr-FR" dirty="0" err="1"/>
              <a:t>Mean</a:t>
            </a:r>
            <a:r>
              <a:rPr lang="fr-FR" dirty="0"/>
              <a:t>: 6.890625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197C-CD77-40FF-8381-E347BE0F25AE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930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9F1F8D9-E717-43B3-9C11-C68D0D891430}" type="slidenum">
              <a:rPr lang="en-US"/>
              <a:pPr/>
              <a:t>105</a:t>
            </a:fld>
            <a:endParaRPr lang="en-US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EM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Suppose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observed</a:t>
            </a:r>
            <a:r>
              <a:rPr lang="fr-FR" dirty="0"/>
              <a:t> </a:t>
            </a:r>
            <a:r>
              <a:rPr lang="fr-FR" dirty="0" err="1"/>
              <a:t>Earthquake</a:t>
            </a:r>
            <a:r>
              <a:rPr lang="fr-FR" dirty="0"/>
              <a:t> and </a:t>
            </a:r>
            <a:r>
              <a:rPr lang="fr-FR" dirty="0" err="1"/>
              <a:t>Alarm</a:t>
            </a:r>
            <a:r>
              <a:rPr lang="fr-FR" dirty="0"/>
              <a:t> but not </a:t>
            </a:r>
            <a:r>
              <a:rPr lang="fr-FR" dirty="0" err="1"/>
              <a:t>Burglary</a:t>
            </a:r>
            <a:r>
              <a:rPr lang="fr-FR" dirty="0"/>
              <a:t> for an observation on </a:t>
            </a:r>
            <a:r>
              <a:rPr lang="fr-FR" dirty="0" err="1"/>
              <a:t>November</a:t>
            </a:r>
            <a:r>
              <a:rPr lang="fr-FR" dirty="0"/>
              <a:t> 27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estimate</a:t>
            </a:r>
            <a:r>
              <a:rPr lang="fr-FR" dirty="0"/>
              <a:t> the </a:t>
            </a:r>
            <a:r>
              <a:rPr lang="fr-FR" dirty="0" err="1"/>
              <a:t>CPTs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the </a:t>
            </a:r>
            <a:r>
              <a:rPr lang="fr-FR" i="1" dirty="0" err="1"/>
              <a:t>rest</a:t>
            </a:r>
            <a:r>
              <a:rPr lang="fr-FR" dirty="0"/>
              <a:t> of the data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estimate</a:t>
            </a:r>
            <a:r>
              <a:rPr lang="fr-FR" dirty="0"/>
              <a:t> P(</a:t>
            </a:r>
            <a:r>
              <a:rPr lang="fr-FR" dirty="0" err="1"/>
              <a:t>Burglary</a:t>
            </a:r>
            <a:r>
              <a:rPr lang="fr-FR" dirty="0"/>
              <a:t>) for </a:t>
            </a:r>
            <a:r>
              <a:rPr lang="fr-FR" dirty="0" err="1"/>
              <a:t>November</a:t>
            </a:r>
            <a:r>
              <a:rPr lang="fr-FR" dirty="0"/>
              <a:t> 27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CPTs</a:t>
            </a:r>
            <a:endParaRPr lang="fr-FR" dirty="0"/>
          </a:p>
          <a:p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recompute the </a:t>
            </a:r>
            <a:r>
              <a:rPr lang="fr-FR" dirty="0" err="1"/>
              <a:t>CPTs</a:t>
            </a:r>
            <a:r>
              <a:rPr lang="fr-FR" dirty="0"/>
              <a:t> as if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estimated</a:t>
            </a:r>
            <a:r>
              <a:rPr lang="fr-FR" dirty="0"/>
              <a:t> value </a:t>
            </a:r>
            <a:r>
              <a:rPr lang="fr-FR" dirty="0" err="1"/>
              <a:t>had</a:t>
            </a:r>
            <a:r>
              <a:rPr lang="fr-FR" dirty="0"/>
              <a:t> been </a:t>
            </a:r>
            <a:r>
              <a:rPr lang="fr-FR" dirty="0" err="1"/>
              <a:t>observed</a:t>
            </a:r>
            <a:endParaRPr lang="fr-FR" dirty="0"/>
          </a:p>
          <a:p>
            <a:r>
              <a:rPr lang="fr-FR" dirty="0" err="1"/>
              <a:t>Repeat</a:t>
            </a:r>
            <a:r>
              <a:rPr lang="fr-FR" dirty="0"/>
              <a:t> </a:t>
            </a:r>
            <a:r>
              <a:rPr lang="fr-FR" dirty="0" err="1"/>
              <a:t>until</a:t>
            </a:r>
            <a:r>
              <a:rPr lang="fr-FR" dirty="0"/>
              <a:t> convergence!</a:t>
            </a:r>
          </a:p>
        </p:txBody>
      </p:sp>
      <p:sp>
        <p:nvSpPr>
          <p:cNvPr id="44037" name="Oval 4"/>
          <p:cNvSpPr>
            <a:spLocks noChangeArrowheads="1"/>
          </p:cNvSpPr>
          <p:nvPr/>
        </p:nvSpPr>
        <p:spPr bwMode="auto">
          <a:xfrm>
            <a:off x="4648200" y="4648200"/>
            <a:ext cx="1752600" cy="7620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Earthquake</a:t>
            </a:r>
          </a:p>
        </p:txBody>
      </p:sp>
      <p:sp>
        <p:nvSpPr>
          <p:cNvPr id="44038" name="Oval 5"/>
          <p:cNvSpPr>
            <a:spLocks noChangeArrowheads="1"/>
          </p:cNvSpPr>
          <p:nvPr/>
        </p:nvSpPr>
        <p:spPr bwMode="auto">
          <a:xfrm>
            <a:off x="6705600" y="4648200"/>
            <a:ext cx="1752600" cy="7620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Burglary</a:t>
            </a:r>
          </a:p>
        </p:txBody>
      </p:sp>
      <p:sp>
        <p:nvSpPr>
          <p:cNvPr id="44039" name="Oval 6"/>
          <p:cNvSpPr>
            <a:spLocks noChangeArrowheads="1"/>
          </p:cNvSpPr>
          <p:nvPr/>
        </p:nvSpPr>
        <p:spPr bwMode="auto">
          <a:xfrm>
            <a:off x="5638800" y="5791200"/>
            <a:ext cx="1752600" cy="7620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Alarm</a:t>
            </a:r>
          </a:p>
        </p:txBody>
      </p:sp>
      <p:sp>
        <p:nvSpPr>
          <p:cNvPr id="44040" name="Line 7"/>
          <p:cNvSpPr>
            <a:spLocks noChangeShapeType="1"/>
          </p:cNvSpPr>
          <p:nvPr/>
        </p:nvSpPr>
        <p:spPr bwMode="auto">
          <a:xfrm flipH="1">
            <a:off x="7086600" y="5410200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41" name="Line 8"/>
          <p:cNvSpPr>
            <a:spLocks noChangeShapeType="1"/>
          </p:cNvSpPr>
          <p:nvPr/>
        </p:nvSpPr>
        <p:spPr bwMode="auto">
          <a:xfrm>
            <a:off x="5638800" y="5410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38792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EC32EE9-0AAF-439C-A3AF-9A82CACF6150}" type="slidenum">
              <a:rPr lang="en-US"/>
              <a:pPr/>
              <a:t>106</a:t>
            </a:fld>
            <a:endParaRPr lang="en-US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Missing</a:t>
            </a:r>
            <a:r>
              <a:rPr lang="fr-FR" dirty="0"/>
              <a:t> Data: Example</a:t>
            </a:r>
          </a:p>
        </p:txBody>
      </p:sp>
      <p:grpSp>
        <p:nvGrpSpPr>
          <p:cNvPr id="2" name="Group 16"/>
          <p:cNvGrpSpPr/>
          <p:nvPr/>
        </p:nvGrpSpPr>
        <p:grpSpPr>
          <a:xfrm>
            <a:off x="3276600" y="1828800"/>
            <a:ext cx="4572000" cy="3276600"/>
            <a:chOff x="1219200" y="1828800"/>
            <a:chExt cx="6629400" cy="4114800"/>
          </a:xfrm>
        </p:grpSpPr>
        <p:sp>
          <p:nvSpPr>
            <p:cNvPr id="35846" name="Oval 4"/>
            <p:cNvSpPr>
              <a:spLocks noChangeArrowheads="1"/>
            </p:cNvSpPr>
            <p:nvPr/>
          </p:nvSpPr>
          <p:spPr bwMode="auto">
            <a:xfrm>
              <a:off x="1219200" y="4038600"/>
              <a:ext cx="1752600" cy="7620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Earthquake</a:t>
              </a:r>
            </a:p>
          </p:txBody>
        </p:sp>
        <p:sp>
          <p:nvSpPr>
            <p:cNvPr id="35847" name="Oval 6"/>
            <p:cNvSpPr>
              <a:spLocks noChangeArrowheads="1"/>
            </p:cNvSpPr>
            <p:nvPr/>
          </p:nvSpPr>
          <p:spPr bwMode="auto">
            <a:xfrm>
              <a:off x="3276600" y="4038600"/>
              <a:ext cx="1752600" cy="7620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/>
                <a:t>Burglary</a:t>
              </a:r>
            </a:p>
          </p:txBody>
        </p:sp>
        <p:sp>
          <p:nvSpPr>
            <p:cNvPr id="35848" name="Oval 7"/>
            <p:cNvSpPr>
              <a:spLocks noChangeArrowheads="1"/>
            </p:cNvSpPr>
            <p:nvPr/>
          </p:nvSpPr>
          <p:spPr bwMode="auto">
            <a:xfrm>
              <a:off x="2209800" y="5181600"/>
              <a:ext cx="1752600" cy="7620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Alarm</a:t>
              </a:r>
            </a:p>
          </p:txBody>
        </p:sp>
        <p:sp>
          <p:nvSpPr>
            <p:cNvPr id="35849" name="Oval 8"/>
            <p:cNvSpPr>
              <a:spLocks noChangeArrowheads="1"/>
            </p:cNvSpPr>
            <p:nvPr/>
          </p:nvSpPr>
          <p:spPr bwMode="auto">
            <a:xfrm>
              <a:off x="6096000" y="1828800"/>
              <a:ext cx="1752600" cy="7620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Moon-phase</a:t>
              </a:r>
            </a:p>
          </p:txBody>
        </p:sp>
        <p:sp>
          <p:nvSpPr>
            <p:cNvPr id="35850" name="Oval 9"/>
            <p:cNvSpPr>
              <a:spLocks noChangeArrowheads="1"/>
            </p:cNvSpPr>
            <p:nvPr/>
          </p:nvSpPr>
          <p:spPr bwMode="auto">
            <a:xfrm>
              <a:off x="4495800" y="2819400"/>
              <a:ext cx="1752600" cy="7620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Light-level</a:t>
              </a:r>
            </a:p>
          </p:txBody>
        </p:sp>
        <p:sp>
          <p:nvSpPr>
            <p:cNvPr id="35851" name="Line 10"/>
            <p:cNvSpPr>
              <a:spLocks noChangeShapeType="1"/>
            </p:cNvSpPr>
            <p:nvPr/>
          </p:nvSpPr>
          <p:spPr bwMode="auto">
            <a:xfrm>
              <a:off x="2286000" y="4800600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5852" name="Line 11"/>
            <p:cNvSpPr>
              <a:spLocks noChangeShapeType="1"/>
            </p:cNvSpPr>
            <p:nvPr/>
          </p:nvSpPr>
          <p:spPr bwMode="auto">
            <a:xfrm flipH="1">
              <a:off x="3657600" y="4800600"/>
              <a:ext cx="2286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5853" name="Line 12"/>
            <p:cNvSpPr>
              <a:spLocks noChangeShapeType="1"/>
            </p:cNvSpPr>
            <p:nvPr/>
          </p:nvSpPr>
          <p:spPr bwMode="auto">
            <a:xfrm flipH="1">
              <a:off x="4648200" y="3581400"/>
              <a:ext cx="3048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5854" name="Line 13"/>
            <p:cNvSpPr>
              <a:spLocks noChangeShapeType="1"/>
            </p:cNvSpPr>
            <p:nvPr/>
          </p:nvSpPr>
          <p:spPr bwMode="auto">
            <a:xfrm flipH="1">
              <a:off x="5867400" y="2438400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</p:grpSp>
      <p:graphicFrame>
        <p:nvGraphicFramePr>
          <p:cNvPr id="35842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6089650" y="3829050"/>
          <a:ext cx="1865313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7000" imgH="419040" progId="Equation.3">
                  <p:embed/>
                </p:oleObj>
              </mc:Choice>
              <mc:Fallback>
                <p:oleObj name="Equation" r:id="rId2" imgW="927000" imgH="419040" progId="Equation.3">
                  <p:embed/>
                  <p:pic>
                    <p:nvPicPr>
                      <p:cNvPr id="35842" name="Object 2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9650" y="3829050"/>
                        <a:ext cx="1865313" cy="842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5" name="Text Box 16"/>
          <p:cNvSpPr txBox="1">
            <a:spLocks noChangeArrowheads="1"/>
          </p:cNvSpPr>
          <p:nvPr/>
        </p:nvSpPr>
        <p:spPr bwMode="auto">
          <a:xfrm>
            <a:off x="4175125" y="5375275"/>
            <a:ext cx="3944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>
                <a:cs typeface="Times New Roman" charset="0"/>
              </a:rPr>
              <a:t>θ</a:t>
            </a:r>
            <a:r>
              <a:rPr lang="en-US" baseline="30000">
                <a:cs typeface="Times New Roman" charset="0"/>
              </a:rPr>
              <a:t>*</a:t>
            </a:r>
            <a:r>
              <a:rPr lang="en-US" baseline="-25000">
                <a:cs typeface="Times New Roman" charset="0"/>
              </a:rPr>
              <a:t>A | E, B</a:t>
            </a:r>
            <a:r>
              <a:rPr lang="en-US">
                <a:cs typeface="Times New Roman" charset="0"/>
              </a:rPr>
              <a:t> = N(A, E, B) / N(E, B)</a:t>
            </a:r>
            <a:endParaRPr lang="el-GR">
              <a:cs typeface="Times New Roman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D = </a:t>
            </a:r>
          </a:p>
          <a:p>
            <a:pPr>
              <a:buNone/>
            </a:pPr>
            <a:r>
              <a:rPr lang="fr-FR" dirty="0">
                <a:sym typeface="Symbol"/>
              </a:rPr>
              <a:t>	 E B A</a:t>
            </a:r>
            <a:endParaRPr lang="fr-FR" dirty="0"/>
          </a:p>
          <a:p>
            <a:pPr>
              <a:buNone/>
            </a:pPr>
            <a:r>
              <a:rPr lang="fr-FR" dirty="0"/>
              <a:t>	E B A</a:t>
            </a:r>
          </a:p>
          <a:p>
            <a:pPr>
              <a:buNone/>
            </a:pPr>
            <a:r>
              <a:rPr lang="fr-FR" dirty="0"/>
              <a:t>	</a:t>
            </a:r>
            <a:r>
              <a:rPr lang="fr-FR" dirty="0">
                <a:sym typeface="Symbol"/>
              </a:rPr>
              <a:t>E B A</a:t>
            </a:r>
          </a:p>
          <a:p>
            <a:pPr>
              <a:buNone/>
            </a:pPr>
            <a:r>
              <a:rPr lang="fr-FR" dirty="0">
                <a:sym typeface="Symbol"/>
              </a:rPr>
              <a:t>	E B A</a:t>
            </a:r>
          </a:p>
          <a:p>
            <a:pPr>
              <a:buNone/>
            </a:pPr>
            <a:r>
              <a:rPr lang="fr-FR" dirty="0">
                <a:sym typeface="Symbol"/>
              </a:rPr>
              <a:t>	 E ?? A</a:t>
            </a:r>
          </a:p>
          <a:p>
            <a:pPr>
              <a:buNone/>
            </a:pPr>
            <a:r>
              <a:rPr lang="fr-FR" dirty="0">
                <a:sym typeface="Symbol"/>
              </a:rPr>
              <a:t>	 E B A</a:t>
            </a:r>
          </a:p>
          <a:p>
            <a:pPr>
              <a:buNone/>
            </a:pPr>
            <a:r>
              <a:rPr lang="fr-FR" dirty="0">
                <a:sym typeface="Symbol"/>
              </a:rPr>
              <a:t>	E B A</a:t>
            </a:r>
          </a:p>
          <a:p>
            <a:pPr>
              <a:buNone/>
            </a:pPr>
            <a:r>
              <a:rPr lang="fr-FR" dirty="0">
                <a:sym typeface="Symbol"/>
              </a:rPr>
              <a:t>	E ?? A</a:t>
            </a:r>
          </a:p>
          <a:p>
            <a:pPr>
              <a:buNone/>
            </a:pPr>
            <a:r>
              <a:rPr lang="fr-FR" dirty="0">
                <a:sym typeface="Symbol"/>
              </a:rPr>
              <a:t>	E B A</a:t>
            </a:r>
          </a:p>
          <a:p>
            <a:pPr>
              <a:buNone/>
            </a:pPr>
            <a:r>
              <a:rPr lang="fr-FR" dirty="0">
                <a:sym typeface="Symbol"/>
              </a:rPr>
              <a:t>	E B A</a:t>
            </a:r>
          </a:p>
          <a:p>
            <a:pPr>
              <a:buNone/>
            </a:pPr>
            <a:r>
              <a:rPr lang="fr-FR" dirty="0">
                <a:sym typeface="Symbol"/>
              </a:rPr>
              <a:t>	 E ?? A</a:t>
            </a:r>
          </a:p>
          <a:p>
            <a:pPr>
              <a:buNone/>
            </a:pPr>
            <a:r>
              <a:rPr lang="fr-FR" dirty="0">
                <a:sym typeface="Symbol"/>
              </a:rPr>
              <a:t>	 E B A</a:t>
            </a:r>
          </a:p>
          <a:p>
            <a:pPr>
              <a:buNone/>
            </a:pPr>
            <a:r>
              <a:rPr lang="fr-FR" dirty="0">
                <a:sym typeface="Symbol"/>
              </a:rPr>
              <a:t>	 E B A</a:t>
            </a:r>
          </a:p>
          <a:p>
            <a:pPr>
              <a:buNone/>
            </a:pPr>
            <a:r>
              <a:rPr lang="fr-FR" dirty="0">
                <a:sym typeface="Symbol"/>
              </a:rPr>
              <a:t>	</a:t>
            </a:r>
            <a:endParaRPr lang="fr-FR" dirty="0"/>
          </a:p>
          <a:p>
            <a:pPr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57423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4E9F7EF-3B46-4D94-A582-96DC31A66D9B}" type="slidenum">
              <a:rPr lang="en-US"/>
              <a:pPr/>
              <a:t>107</a:t>
            </a:fld>
            <a:endParaRPr lang="en-US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Variations on a </a:t>
            </a:r>
            <a:r>
              <a:rPr lang="fr-FR" dirty="0" err="1"/>
              <a:t>theme</a:t>
            </a:r>
            <a:endParaRPr lang="fr-FR" dirty="0"/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1752" y="1527048"/>
            <a:ext cx="8503920" cy="4721352"/>
          </a:xfrm>
        </p:spPr>
        <p:txBody>
          <a:bodyPr>
            <a:normAutofit fontScale="92500"/>
          </a:bodyPr>
          <a:lstStyle/>
          <a:p>
            <a:r>
              <a:rPr lang="fr-FR" b="1" dirty="0" err="1"/>
              <a:t>Known</a:t>
            </a:r>
            <a:r>
              <a:rPr lang="fr-FR" b="1" dirty="0"/>
              <a:t> structure, </a:t>
            </a:r>
            <a:r>
              <a:rPr lang="fr-FR" b="1" dirty="0" err="1"/>
              <a:t>fully</a:t>
            </a:r>
            <a:r>
              <a:rPr lang="fr-FR" b="1" dirty="0"/>
              <a:t> observable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do </a:t>
            </a:r>
            <a:r>
              <a:rPr lang="fr-FR" dirty="0" err="1"/>
              <a:t>parameter</a:t>
            </a:r>
            <a:r>
              <a:rPr lang="fr-FR" dirty="0"/>
              <a:t> estimation</a:t>
            </a:r>
          </a:p>
          <a:p>
            <a:r>
              <a:rPr lang="fr-FR" b="1" dirty="0" err="1"/>
              <a:t>Unknown</a:t>
            </a:r>
            <a:r>
              <a:rPr lang="fr-FR" b="1" dirty="0"/>
              <a:t> structure, </a:t>
            </a:r>
            <a:r>
              <a:rPr lang="fr-FR" b="1" dirty="0" err="1"/>
              <a:t>fully</a:t>
            </a:r>
            <a:r>
              <a:rPr lang="fr-FR" b="1" dirty="0"/>
              <a:t> observable:</a:t>
            </a:r>
            <a:r>
              <a:rPr lang="fr-FR" dirty="0"/>
              <a:t> do </a:t>
            </a:r>
            <a:r>
              <a:rPr lang="fr-FR" dirty="0" err="1"/>
              <a:t>heuristic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structure </a:t>
            </a:r>
            <a:r>
              <a:rPr lang="fr-FR" dirty="0" err="1"/>
              <a:t>space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parameter</a:t>
            </a:r>
            <a:r>
              <a:rPr lang="fr-FR" dirty="0"/>
              <a:t> estimation</a:t>
            </a:r>
          </a:p>
          <a:p>
            <a:r>
              <a:rPr lang="fr-FR" b="1" dirty="0" err="1"/>
              <a:t>Known</a:t>
            </a:r>
            <a:r>
              <a:rPr lang="fr-FR" b="1" dirty="0"/>
              <a:t> structure, </a:t>
            </a:r>
            <a:r>
              <a:rPr lang="fr-FR" b="1" dirty="0" err="1"/>
              <a:t>missing</a:t>
            </a:r>
            <a:r>
              <a:rPr lang="fr-FR" b="1" dirty="0"/>
              <a:t> values: </a:t>
            </a:r>
            <a:r>
              <a:rPr lang="fr-FR" dirty="0"/>
              <a:t>use expectation </a:t>
            </a:r>
            <a:r>
              <a:rPr lang="fr-FR" dirty="0" err="1"/>
              <a:t>maximization</a:t>
            </a:r>
            <a:r>
              <a:rPr lang="fr-FR" dirty="0"/>
              <a:t> (EM) to </a:t>
            </a:r>
            <a:r>
              <a:rPr lang="fr-FR" dirty="0" err="1"/>
              <a:t>estimate</a:t>
            </a:r>
            <a:r>
              <a:rPr lang="fr-FR" dirty="0"/>
              <a:t> </a:t>
            </a:r>
            <a:r>
              <a:rPr lang="fr-FR" dirty="0" err="1"/>
              <a:t>parameters</a:t>
            </a:r>
            <a:endParaRPr lang="fr-FR" dirty="0"/>
          </a:p>
          <a:p>
            <a:r>
              <a:rPr lang="fr-FR" b="1" dirty="0" err="1"/>
              <a:t>Known</a:t>
            </a:r>
            <a:r>
              <a:rPr lang="fr-FR" b="1" dirty="0"/>
              <a:t> structure, </a:t>
            </a:r>
            <a:r>
              <a:rPr lang="fr-FR" b="1" dirty="0" err="1"/>
              <a:t>hidden</a:t>
            </a:r>
            <a:r>
              <a:rPr lang="fr-FR" b="1" dirty="0"/>
              <a:t> variables: </a:t>
            </a:r>
            <a:r>
              <a:rPr lang="fr-FR" dirty="0" err="1"/>
              <a:t>apply</a:t>
            </a:r>
            <a:r>
              <a:rPr lang="fr-FR" dirty="0"/>
              <a:t> adaptive </a:t>
            </a:r>
            <a:r>
              <a:rPr lang="fr-FR" dirty="0" err="1"/>
              <a:t>probabilistic</a:t>
            </a:r>
            <a:r>
              <a:rPr lang="fr-FR" dirty="0"/>
              <a:t> network (APN) techniques</a:t>
            </a:r>
          </a:p>
          <a:p>
            <a:r>
              <a:rPr lang="fr-FR" b="1" dirty="0" err="1"/>
              <a:t>Unknown</a:t>
            </a:r>
            <a:r>
              <a:rPr lang="fr-FR" b="1" dirty="0"/>
              <a:t> structure, </a:t>
            </a:r>
            <a:r>
              <a:rPr lang="fr-FR" b="1" dirty="0" err="1"/>
              <a:t>hidden</a:t>
            </a:r>
            <a:r>
              <a:rPr lang="fr-FR" b="1" dirty="0"/>
              <a:t> variables: </a:t>
            </a:r>
            <a:r>
              <a:rPr lang="fr-FR" dirty="0" err="1"/>
              <a:t>too</a:t>
            </a:r>
            <a:r>
              <a:rPr lang="fr-FR" dirty="0"/>
              <a:t> hard to solve!</a:t>
            </a:r>
          </a:p>
        </p:txBody>
      </p:sp>
    </p:spTree>
    <p:extLst>
      <p:ext uri="{BB962C8B-B14F-4D97-AF65-F5344CB8AC3E}">
        <p14:creationId xmlns:p14="http://schemas.microsoft.com/office/powerpoint/2010/main" val="1435564212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non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883277"/>
          </a:xfrm>
        </p:spPr>
        <p:txBody>
          <a:bodyPr>
            <a:normAutofit/>
          </a:bodyPr>
          <a:lstStyle/>
          <a:p>
            <a:r>
              <a:rPr lang="fr-FR" dirty="0"/>
              <a:t>Clustering = trouver les labels</a:t>
            </a:r>
          </a:p>
          <a:p>
            <a:pPr lvl="1"/>
            <a:r>
              <a:rPr lang="fr-FR" dirty="0"/>
              <a:t>Partition (k-</a:t>
            </a:r>
            <a:r>
              <a:rPr lang="fr-FR" dirty="0" err="1"/>
              <a:t>means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Agglomeratif</a:t>
            </a:r>
            <a:endParaRPr lang="fr-FR" dirty="0"/>
          </a:p>
          <a:p>
            <a:pPr lvl="1"/>
            <a:r>
              <a:rPr lang="fr-FR" dirty="0"/>
              <a:t>Spectral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379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BC3615-D0C3-46A0-81CF-C682F5491166}" type="slidenum">
              <a:rPr lang="en-US"/>
              <a:pPr>
                <a:defRPr/>
              </a:pPr>
              <a:t>109</a:t>
            </a:fld>
            <a:endParaRPr lang="en-US"/>
          </a:p>
        </p:txBody>
      </p:sp>
      <p:sp>
        <p:nvSpPr>
          <p:cNvPr id="21508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10325"/>
            <a:ext cx="3581400" cy="36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</a:rPr>
              <a:t>IA 101</a:t>
            </a:r>
          </a:p>
        </p:txBody>
      </p:sp>
    </p:spTree>
    <p:extLst>
      <p:ext uri="{BB962C8B-B14F-4D97-AF65-F5344CB8AC3E}">
        <p14:creationId xmlns:p14="http://schemas.microsoft.com/office/powerpoint/2010/main" val="3506498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Arbres de décision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883277"/>
          </a:xfrm>
        </p:spPr>
        <p:txBody>
          <a:bodyPr>
            <a:normAutofit/>
          </a:bodyPr>
          <a:lstStyle/>
          <a:p>
            <a:r>
              <a:rPr lang="fr-FR" dirty="0"/>
              <a:t>Un type de représentation pour les hypothèses</a:t>
            </a:r>
          </a:p>
          <a:p>
            <a:pPr lvl="1"/>
            <a:r>
              <a:rPr lang="fr-FR" dirty="0"/>
              <a:t>Logiquement équivalent à une proposition disjonctive:</a:t>
            </a:r>
          </a:p>
          <a:p>
            <a:pPr lvl="2"/>
            <a:r>
              <a:rPr lang="fr-FR" i="1" dirty="0"/>
              <a:t>But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 (</a:t>
            </a:r>
            <a:r>
              <a:rPr lang="fr-FR" i="1" dirty="0">
                <a:sym typeface="Wingdings" panose="05000000000000000000" pitchFamily="2" charset="2"/>
              </a:rPr>
              <a:t>Chemin1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/>
              <a:t>∨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i="1" dirty="0">
                <a:sym typeface="Wingdings" panose="05000000000000000000" pitchFamily="2" charset="2"/>
              </a:rPr>
              <a:t>Chemin2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/>
              <a:t>∨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i="1" dirty="0">
                <a:sym typeface="Wingdings" panose="05000000000000000000" pitchFamily="2" charset="2"/>
              </a:rPr>
              <a:t>Chemin3</a:t>
            </a:r>
            <a:r>
              <a:rPr lang="fr-FR" dirty="0">
                <a:sym typeface="Wingdings" panose="05000000000000000000" pitchFamily="2" charset="2"/>
              </a:rPr>
              <a:t>)</a:t>
            </a:r>
            <a:endParaRPr lang="fr-FR" dirty="0"/>
          </a:p>
          <a:p>
            <a:pPr lvl="1"/>
            <a:r>
              <a:rPr lang="fr-FR" dirty="0"/>
              <a:t>Exemple du restaurant: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670" y="3212164"/>
            <a:ext cx="5440759" cy="36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92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9CE0E4-6C22-4AB3-ABE4-6986A4DD0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Apprentissage par renforcement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C9B93B3-524D-44BE-80D7-32E2DB49585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7"/>
                <a:ext cx="8503920" cy="4883277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fr-FR" dirty="0"/>
                  <a:t>Jusqu’ici: apprentissage d’hypothèses par l’exemple</a:t>
                </a:r>
              </a:p>
              <a:p>
                <a:pPr lvl="1"/>
                <a:r>
                  <a:rPr lang="fr-FR" dirty="0"/>
                  <a:t>Plus difficile: apprendre sans exemples</a:t>
                </a:r>
              </a:p>
              <a:p>
                <a:r>
                  <a:rPr lang="fr-FR" dirty="0"/>
                  <a:t>Ici: Feedback = bon ou mauvais</a:t>
                </a:r>
              </a:p>
              <a:p>
                <a:pPr lvl="1"/>
                <a:r>
                  <a:rPr lang="fr-FR" dirty="0"/>
                  <a:t>renforcement = récompense</a:t>
                </a:r>
              </a:p>
              <a:p>
                <a:pPr lvl="1"/>
                <a:r>
                  <a:rPr lang="fr-FR" dirty="0"/>
                  <a:t>1 bit = moins d’information = plus difficile</a:t>
                </a:r>
              </a:p>
              <a:p>
                <a:pPr lvl="1"/>
                <a:r>
                  <a:rPr lang="fr-FR" dirty="0"/>
                  <a:t>Exemples</a:t>
                </a:r>
              </a:p>
              <a:p>
                <a:pPr lvl="2"/>
                <a:r>
                  <a:rPr lang="fr-FR" dirty="0"/>
                  <a:t>Echecs: gagner ou perdre en fin de partie</a:t>
                </a:r>
              </a:p>
              <a:p>
                <a:pPr lvl="2"/>
                <a:r>
                  <a:rPr lang="fr-FR" dirty="0"/>
                  <a:t>Animaux: Pavlov</a:t>
                </a:r>
              </a:p>
              <a:p>
                <a:pPr lvl="2"/>
                <a:r>
                  <a:rPr lang="fr-FR" dirty="0"/>
                  <a:t>Souvent unique possibilité (ex: hélicoptère)</a:t>
                </a:r>
              </a:p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Politiques</m:t>
                    </m:r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optimales</m:t>
                    </m:r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</m:t>
                    </m:r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MDP</m:t>
                    </m:r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Mais pas de connaissance a priori de </a:t>
                </a:r>
                <a:r>
                  <a:rPr lang="fr-FR" i="1" dirty="0"/>
                  <a:t>R(s)</a:t>
                </a:r>
              </a:p>
              <a:p>
                <a:r>
                  <a:rPr lang="fr-FR" dirty="0"/>
                  <a:t>Le plus générique dans l’IA</a:t>
                </a:r>
              </a:p>
              <a:p>
                <a:pPr lvl="1"/>
                <a:r>
                  <a:rPr lang="fr-FR" dirty="0"/>
                  <a:t>Ici, MDP inconnu mais observable</a:t>
                </a:r>
              </a:p>
              <a:p>
                <a:r>
                  <a:rPr lang="fr-FR" dirty="0"/>
                  <a:t>3 architectures:</a:t>
                </a:r>
              </a:p>
              <a:p>
                <a:pPr lvl="1"/>
                <a:r>
                  <a:rPr lang="fr-FR" dirty="0"/>
                  <a:t>Basé sur l’utilité</a:t>
                </a:r>
              </a:p>
              <a:p>
                <a:pPr lvl="2"/>
                <a:r>
                  <a:rPr lang="fr-FR" dirty="0">
                    <a:sym typeface="Wingdings" panose="05000000000000000000" pitchFamily="2" charset="2"/>
                  </a:rPr>
                  <a:t>+ Modèle des règles et transitions d’état (coups légaux)</a:t>
                </a:r>
                <a:endParaRPr lang="fr-FR" dirty="0"/>
              </a:p>
              <a:p>
                <a:pPr lvl="1"/>
                <a:r>
                  <a:rPr lang="fr-FR" dirty="0" err="1"/>
                  <a:t>Q-learning</a:t>
                </a:r>
                <a:r>
                  <a:rPr lang="fr-FR" dirty="0"/>
                  <a:t> (utilité-action = Q-fonction)</a:t>
                </a:r>
              </a:p>
              <a:p>
                <a:pPr lvl="2"/>
                <a:r>
                  <a:rPr lang="fr-FR" dirty="0"/>
                  <a:t>Travaille sur les utilités des actions sans se soucier des états résultants </a:t>
                </a:r>
              </a:p>
              <a:p>
                <a:pPr lvl="3"/>
                <a:r>
                  <a:rPr lang="fr-FR" dirty="0">
                    <a:sym typeface="Wingdings" panose="05000000000000000000" pitchFamily="2" charset="2"/>
                  </a:rPr>
                  <a:t> </a:t>
                </a:r>
                <a:r>
                  <a:rPr lang="fr-FR" dirty="0"/>
                  <a:t>pas de modèle nécessaire et pas de prévisionnel possible</a:t>
                </a:r>
              </a:p>
              <a:p>
                <a:pPr lvl="1"/>
                <a:r>
                  <a:rPr lang="fr-FR" dirty="0"/>
                  <a:t>Agent réflex </a:t>
                </a:r>
                <a:r>
                  <a:rPr lang="fr-FR" dirty="0">
                    <a:sym typeface="Wingdings" panose="05000000000000000000" pitchFamily="2" charset="2"/>
                  </a:rPr>
                  <a:t> apprentissage de politique </a:t>
                </a:r>
              </a:p>
              <a:p>
                <a:r>
                  <a:rPr lang="fr-FR" dirty="0">
                    <a:sym typeface="Wingdings" panose="05000000000000000000" pitchFamily="2" charset="2"/>
                  </a:rPr>
                  <a:t>2 familles</a:t>
                </a:r>
              </a:p>
              <a:p>
                <a:pPr lvl="1"/>
                <a:r>
                  <a:rPr lang="fr-FR" dirty="0">
                    <a:sym typeface="Wingdings" panose="05000000000000000000" pitchFamily="2" charset="2"/>
                  </a:rPr>
                  <a:t>Apprentissage passif:</a:t>
                </a:r>
              </a:p>
              <a:p>
                <a:pPr lvl="2"/>
                <a:r>
                  <a:rPr lang="fr-FR" dirty="0">
                    <a:sym typeface="Wingdings" panose="05000000000000000000" pitchFamily="2" charset="2"/>
                  </a:rPr>
                  <a:t>Politique fixée, apprentissage de l’utilité (observateur: </a:t>
                </a:r>
                <a:r>
                  <a:rPr lang="fr-FR" dirty="0" err="1">
                    <a:sym typeface="Wingdings" panose="05000000000000000000" pitchFamily="2" charset="2"/>
                  </a:rPr>
                  <a:t>cf</a:t>
                </a:r>
                <a:r>
                  <a:rPr lang="fr-FR" dirty="0">
                    <a:sym typeface="Wingdings" panose="05000000000000000000" pitchFamily="2" charset="2"/>
                  </a:rPr>
                  <a:t> hélicoptère)</a:t>
                </a:r>
              </a:p>
              <a:p>
                <a:pPr lvl="1"/>
                <a:r>
                  <a:rPr lang="fr-FR" dirty="0">
                    <a:sym typeface="Wingdings" panose="05000000000000000000" pitchFamily="2" charset="2"/>
                  </a:rPr>
                  <a:t>Apprentissage actif:</a:t>
                </a:r>
              </a:p>
              <a:p>
                <a:pPr lvl="2"/>
                <a:r>
                  <a:rPr lang="fr-FR" dirty="0">
                    <a:sym typeface="Wingdings" panose="05000000000000000000" pitchFamily="2" charset="2"/>
                  </a:rPr>
                  <a:t>Politique à construire, exploration</a:t>
                </a:r>
              </a:p>
              <a:p>
                <a:pPr lvl="2"/>
                <a:endParaRPr lang="fr-FR" dirty="0">
                  <a:sym typeface="Wingdings" panose="05000000000000000000" pitchFamily="2" charset="2"/>
                </a:endParaRPr>
              </a:p>
              <a:p>
                <a:pPr lvl="2"/>
                <a:endParaRPr lang="fr-FR" dirty="0">
                  <a:sym typeface="Wingdings" panose="05000000000000000000" pitchFamily="2" charset="2"/>
                </a:endParaRPr>
              </a:p>
              <a:p>
                <a:pPr lvl="1"/>
                <a:endParaRPr lang="fr-FR" dirty="0">
                  <a:sym typeface="Wingdings" panose="05000000000000000000" pitchFamily="2" charset="2"/>
                </a:endParaRPr>
              </a:p>
              <a:p>
                <a:pPr lvl="1"/>
                <a:endParaRPr lang="fr-FR" dirty="0"/>
              </a:p>
              <a:p>
                <a:pPr lvl="1"/>
                <a:endParaRPr lang="fr-FR" i="1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C9B93B3-524D-44BE-80D7-32E2DB495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7"/>
                <a:ext cx="8503920" cy="4883277"/>
              </a:xfrm>
              <a:blipFill>
                <a:blip r:embed="rId3"/>
                <a:stretch>
                  <a:fillRect t="-1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3B075B-4D50-49F2-BACB-4143F351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06D7C5-9786-4275-BB39-95A58E7B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C7C755-547B-41BB-9E17-D3DE60733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315" y="1505014"/>
            <a:ext cx="3609975" cy="19621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B5F3F55-AFAA-42D3-92DA-924DBEC7E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3541013"/>
            <a:ext cx="26098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9CE0E4-6C22-4AB3-ABE4-6986A4DD0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Renforcement passif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9B93B3-524D-44BE-80D7-32E2DB49585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371600"/>
            <a:ext cx="4956050" cy="5181600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Principes</a:t>
            </a:r>
          </a:p>
          <a:p>
            <a:pPr lvl="1"/>
            <a:r>
              <a:rPr lang="fr-FR" dirty="0"/>
              <a:t>Politique π(s) fixée, Cf. Itération de politique</a:t>
            </a:r>
          </a:p>
          <a:p>
            <a:pPr lvl="2"/>
            <a:r>
              <a:rPr lang="fr-FR" dirty="0"/>
              <a:t>Phase d’évaluation de politique</a:t>
            </a:r>
          </a:p>
          <a:p>
            <a:pPr lvl="1"/>
            <a:r>
              <a:rPr lang="fr-FR" dirty="0"/>
              <a:t>Inconnues:</a:t>
            </a:r>
          </a:p>
          <a:p>
            <a:pPr lvl="2"/>
            <a:r>
              <a:rPr lang="fr-FR" dirty="0"/>
              <a:t> P(s’, s, a) = transitions, Récompense </a:t>
            </a:r>
            <a:r>
              <a:rPr lang="fr-FR" i="1" dirty="0"/>
              <a:t>R(s)</a:t>
            </a:r>
            <a:endParaRPr lang="fr-FR" dirty="0"/>
          </a:p>
          <a:p>
            <a:pPr lvl="1"/>
            <a:r>
              <a:rPr lang="fr-FR" dirty="0"/>
              <a:t>Série d’essais de π  </a:t>
            </a:r>
            <a:r>
              <a:rPr lang="fr-FR" dirty="0">
                <a:sym typeface="Wingdings" panose="05000000000000000000" pitchFamily="2" charset="2"/>
              </a:rPr>
              <a:t> percepts et récompenses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 apprendre U</a:t>
            </a:r>
            <a:r>
              <a:rPr lang="fr-FR" dirty="0"/>
              <a:t> </a:t>
            </a:r>
            <a:r>
              <a:rPr lang="fr-FR" baseline="30000" dirty="0"/>
              <a:t>π</a:t>
            </a:r>
            <a:r>
              <a:rPr lang="fr-FR" dirty="0"/>
              <a:t>(s)</a:t>
            </a:r>
          </a:p>
          <a:p>
            <a:r>
              <a:rPr lang="fr-FR" dirty="0"/>
              <a:t>Estimation directe d’utilité</a:t>
            </a:r>
          </a:p>
          <a:p>
            <a:pPr lvl="1"/>
            <a:r>
              <a:rPr lang="fr-FR" dirty="0"/>
              <a:t>Méthode simple </a:t>
            </a:r>
            <a:r>
              <a:rPr lang="fr-FR" dirty="0">
                <a:sym typeface="Wingdings" panose="05000000000000000000" pitchFamily="2" charset="2"/>
              </a:rPr>
              <a:t>années 50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Récompenses à suivre, moyenne ≈ apprentissage inductif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Mais pas indépendants cf. </a:t>
            </a:r>
            <a:r>
              <a:rPr lang="fr-FR" dirty="0" err="1">
                <a:sym typeface="Wingdings" panose="05000000000000000000" pitchFamily="2" charset="2"/>
              </a:rPr>
              <a:t>Bellmann</a:t>
            </a:r>
            <a:endParaRPr lang="fr-FR" dirty="0"/>
          </a:p>
          <a:p>
            <a:r>
              <a:rPr lang="fr-FR" dirty="0"/>
              <a:t>Programmation dynamique adaptative</a:t>
            </a:r>
          </a:p>
          <a:p>
            <a:pPr lvl="1"/>
            <a:r>
              <a:rPr lang="fr-FR" dirty="0"/>
              <a:t>Avantage des contraintes, apprentissage des transitions P(s’, s, a) </a:t>
            </a:r>
          </a:p>
          <a:p>
            <a:pPr lvl="2"/>
            <a:r>
              <a:rPr lang="fr-FR" dirty="0"/>
              <a:t>Utilisation de </a:t>
            </a:r>
            <a:r>
              <a:rPr lang="fr-FR" dirty="0" err="1"/>
              <a:t>Bellmann</a:t>
            </a:r>
            <a:r>
              <a:rPr lang="fr-FR" dirty="0"/>
              <a:t> et calcul de U (linéaire)</a:t>
            </a:r>
          </a:p>
          <a:p>
            <a:pPr lvl="2"/>
            <a:r>
              <a:rPr lang="fr-FR" dirty="0"/>
              <a:t>Ou itération de politique modifiée</a:t>
            </a:r>
          </a:p>
          <a:p>
            <a:pPr lvl="1"/>
            <a:r>
              <a:rPr lang="fr-FR" dirty="0"/>
              <a:t>Mais modèle estimé pas correct (fonction de la politique) </a:t>
            </a:r>
            <a:r>
              <a:rPr lang="fr-FR" dirty="0">
                <a:sym typeface="Wingdings" panose="05000000000000000000" pitchFamily="2" charset="2"/>
              </a:rPr>
              <a:t>Choix de la politique:</a:t>
            </a:r>
            <a:endParaRPr lang="fr-FR" dirty="0"/>
          </a:p>
          <a:p>
            <a:pPr lvl="2"/>
            <a:r>
              <a:rPr lang="fr-FR" dirty="0"/>
              <a:t>Apprentissage par renforcement Bayésien </a:t>
            </a:r>
          </a:p>
          <a:p>
            <a:pPr lvl="3"/>
            <a:r>
              <a:rPr lang="fr-FR" dirty="0"/>
              <a:t>P(</a:t>
            </a:r>
            <a:r>
              <a:rPr lang="fr-FR" dirty="0" err="1"/>
              <a:t>h|e</a:t>
            </a:r>
            <a:r>
              <a:rPr lang="fr-FR" dirty="0"/>
              <a:t>) </a:t>
            </a:r>
            <a:r>
              <a:rPr lang="fr-FR" dirty="0" err="1"/>
              <a:t>m.a.j</a:t>
            </a:r>
            <a:r>
              <a:rPr lang="fr-FR" dirty="0"/>
              <a:t>.</a:t>
            </a:r>
          </a:p>
          <a:p>
            <a:pPr lvl="2"/>
            <a:r>
              <a:rPr lang="fr-FR" dirty="0"/>
              <a:t>Théorie du control robuste: ensemble d’hypothèses H </a:t>
            </a:r>
            <a:r>
              <a:rPr lang="fr-FR" dirty="0">
                <a:sym typeface="Wingdings" panose="05000000000000000000" pitchFamily="2" charset="2"/>
              </a:rPr>
              <a:t> pire des cas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3B075B-4D50-49F2-BACB-4143F351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06D7C5-9786-4275-BB39-95A58E7B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213142C-FB80-4522-A042-DF2F1AC2A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62" y="3719512"/>
            <a:ext cx="3257550" cy="4857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67FF9BC-2A91-4194-9E81-C4DE1E96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235" y="4333497"/>
            <a:ext cx="4233003" cy="233162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1CDF929-F730-4F14-89BC-1CD54D1CD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962" y="3223756"/>
            <a:ext cx="1200150" cy="36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3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CF28F0-037D-45CE-8559-171432E40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Apprentissage des différences temporelles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155E48-8090-41F8-9ECA-8F95DD1CF98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5718048" cy="4721352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TDL</a:t>
            </a:r>
          </a:p>
          <a:p>
            <a:pPr lvl="1"/>
            <a:r>
              <a:rPr lang="fr-FR" dirty="0"/>
              <a:t>Observation des transitions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dirty="0"/>
              <a:t>ajustement des utilités par équation de MAJ</a:t>
            </a:r>
          </a:p>
          <a:p>
            <a:pPr lvl="2"/>
            <a:r>
              <a:rPr lang="fr-FR" dirty="0"/>
              <a:t>Différences des utilités des états successifs </a:t>
            </a:r>
            <a:r>
              <a:rPr lang="fr-FR" dirty="0">
                <a:sym typeface="Wingdings" panose="05000000000000000000" pitchFamily="2" charset="2"/>
              </a:rPr>
              <a:t>= différence temporelle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 ajustement local vs prise en compte globale mais probas respectées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Moins sophistiqué que ADP 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moins demandeur en CPU (0 transitions)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ADP ajustement global 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TD = Approx de ADP sans « simulation »</a:t>
            </a:r>
            <a:endParaRPr lang="fr-FR" dirty="0"/>
          </a:p>
          <a:p>
            <a:r>
              <a:rPr lang="fr-FR" dirty="0"/>
              <a:t>Variations:</a:t>
            </a:r>
          </a:p>
          <a:p>
            <a:pPr lvl="1"/>
            <a:r>
              <a:rPr lang="fr-FR" dirty="0"/>
              <a:t>TD: Utilisation d’un </a:t>
            </a:r>
            <a:br>
              <a:rPr lang="fr-FR" dirty="0"/>
            </a:br>
            <a:r>
              <a:rPr lang="fr-FR" dirty="0"/>
              <a:t>modèle d’environnement (simulations)</a:t>
            </a:r>
          </a:p>
          <a:p>
            <a:pPr lvl="1"/>
            <a:r>
              <a:rPr lang="fr-FR" dirty="0"/>
              <a:t>ADP: Approximation des itérations de valeur/politique</a:t>
            </a:r>
          </a:p>
          <a:p>
            <a:pPr lvl="2"/>
            <a:r>
              <a:rPr lang="fr-FR" dirty="0"/>
              <a:t>Borner le nombre d’ajustements</a:t>
            </a:r>
          </a:p>
          <a:p>
            <a:pPr lvl="2"/>
            <a:r>
              <a:rPr lang="fr-FR" dirty="0"/>
              <a:t>Heuristique pour prioriser les ajustements :  « </a:t>
            </a:r>
            <a:r>
              <a:rPr lang="fr-FR" dirty="0" err="1"/>
              <a:t>prioritized</a:t>
            </a:r>
            <a:r>
              <a:rPr lang="fr-FR" dirty="0"/>
              <a:t> </a:t>
            </a:r>
            <a:r>
              <a:rPr lang="fr-FR" dirty="0" err="1"/>
              <a:t>sweeping</a:t>
            </a:r>
            <a:r>
              <a:rPr lang="fr-FR" dirty="0"/>
              <a:t> » / balayage </a:t>
            </a:r>
            <a:r>
              <a:rPr lang="fr-FR" dirty="0" err="1"/>
              <a:t>hierachisé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C9F25B3-4D19-4218-AC8A-1AB2C6F9C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D44173-1AB4-4337-9A15-6A180FFF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B05E1ED-2066-45BF-8052-0203A2773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344" y="3115260"/>
            <a:ext cx="4149983" cy="199014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A895D7-6FA1-49BB-96CB-2E710CA57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351471"/>
            <a:ext cx="269557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9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9CE0E4-6C22-4AB3-ABE4-6986A4DD0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Renforcement actif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9B93B3-524D-44BE-80D7-32E2DB49585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371600"/>
            <a:ext cx="5946648" cy="5105400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Agent actif: choix de la politique</a:t>
            </a:r>
          </a:p>
          <a:p>
            <a:pPr lvl="1"/>
            <a:r>
              <a:rPr lang="fr-FR" dirty="0"/>
              <a:t>Cf modification ADP: Politique depuis utilités</a:t>
            </a:r>
          </a:p>
          <a:p>
            <a:pPr lvl="1"/>
            <a:r>
              <a:rPr lang="fr-FR" dirty="0"/>
              <a:t>Mais pb: pas la bonne U</a:t>
            </a:r>
            <a:r>
              <a:rPr lang="fr-FR" dirty="0">
                <a:sym typeface="Wingdings" panose="05000000000000000000" pitchFamily="2" charset="2"/>
              </a:rPr>
              <a:t> pas le bon modèle</a:t>
            </a:r>
            <a:endParaRPr lang="fr-FR" dirty="0"/>
          </a:p>
          <a:p>
            <a:r>
              <a:rPr lang="fr-FR" dirty="0"/>
              <a:t>Exploration (ADP actif)</a:t>
            </a:r>
          </a:p>
          <a:p>
            <a:pPr lvl="1"/>
            <a:r>
              <a:rPr lang="fr-FR" dirty="0"/>
              <a:t>Agent glouton: </a:t>
            </a:r>
          </a:p>
          <a:p>
            <a:pPr lvl="2"/>
            <a:r>
              <a:rPr lang="fr-FR" dirty="0"/>
              <a:t>se contente d’une politique qui fonctionne (exploitation)</a:t>
            </a:r>
          </a:p>
          <a:p>
            <a:pPr lvl="1"/>
            <a:r>
              <a:rPr lang="fr-FR" dirty="0"/>
              <a:t>+ Nécessité d’explorer pour apprendre le vrai modèle</a:t>
            </a:r>
          </a:p>
          <a:p>
            <a:pPr lvl="1"/>
            <a:r>
              <a:rPr lang="fr-FR" dirty="0"/>
              <a:t>Compromis exploitation/exploration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</a:t>
            </a:r>
            <a:r>
              <a:rPr lang="fr-FR" dirty="0"/>
              <a:t>Bandits manchots </a:t>
            </a:r>
          </a:p>
          <a:p>
            <a:pPr lvl="3"/>
            <a:r>
              <a:rPr lang="fr-FR" dirty="0"/>
              <a:t>difficile, dans certains cas index </a:t>
            </a:r>
            <a:r>
              <a:rPr lang="fr-FR" dirty="0" err="1"/>
              <a:t>Gittins</a:t>
            </a:r>
            <a:endParaRPr lang="fr-FR" dirty="0"/>
          </a:p>
          <a:p>
            <a:pPr lvl="1"/>
            <a:r>
              <a:rPr lang="fr-FR" dirty="0"/>
              <a:t>Simplifié= GLIE </a:t>
            </a:r>
          </a:p>
          <a:p>
            <a:pPr lvl="2"/>
            <a:r>
              <a:rPr lang="fr-FR" dirty="0"/>
              <a:t>(glouton à la limite d’une exploration infinie)</a:t>
            </a:r>
          </a:p>
          <a:p>
            <a:pPr lvl="2"/>
            <a:r>
              <a:rPr lang="fr-FR" dirty="0"/>
              <a:t>ex: </a:t>
            </a:r>
            <a:r>
              <a:rPr lang="fr-FR" dirty="0" err="1"/>
              <a:t>random</a:t>
            </a:r>
            <a:r>
              <a:rPr lang="fr-FR" dirty="0"/>
              <a:t> 1/t</a:t>
            </a:r>
          </a:p>
          <a:p>
            <a:pPr lvl="2"/>
            <a:r>
              <a:rPr lang="fr-FR" dirty="0"/>
              <a:t>Mieux: fonction d’exploration f</a:t>
            </a:r>
          </a:p>
          <a:p>
            <a:pPr lvl="3"/>
            <a:r>
              <a:rPr lang="fr-FR" dirty="0"/>
              <a:t>U+: estimation optimiste</a:t>
            </a:r>
          </a:p>
          <a:p>
            <a:pPr lvl="2"/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3B075B-4D50-49F2-BACB-4143F351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06D7C5-9786-4275-BB39-95A58E7B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02F317-0B8A-4414-B5E9-AF7B9A7F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5395912"/>
            <a:ext cx="3390900" cy="3429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B390316-187F-4B45-88E2-AAA639B95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0" y="5867400"/>
            <a:ext cx="16764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C6699B-324E-4C15-92E8-5014F80F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rgbClr val="A03A86"/>
                </a:solidFill>
              </a:rPr>
              <a:t>Q-learning</a:t>
            </a:r>
            <a:endParaRPr lang="fr-FR" dirty="0">
              <a:solidFill>
                <a:srgbClr val="A03A86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1604D2-C247-4155-9A23-3C4705A0196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4879848" cy="4883277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= Apprentissage d’utilité action 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Possibilité : ADP actif  TD actif</a:t>
            </a:r>
          </a:p>
          <a:p>
            <a:r>
              <a:rPr lang="fr-FR" dirty="0">
                <a:sym typeface="Wingdings" panose="05000000000000000000" pitchFamily="2" charset="2"/>
              </a:rPr>
              <a:t>Variante: utilité action Q(</a:t>
            </a:r>
            <a:r>
              <a:rPr lang="fr-FR" dirty="0" err="1">
                <a:sym typeface="Wingdings" panose="05000000000000000000" pitchFamily="2" charset="2"/>
              </a:rPr>
              <a:t>s,a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fr-FR" dirty="0"/>
              <a:t>« model-free » (ADP  </a:t>
            </a:r>
            <a:r>
              <a:rPr lang="fr-FR" dirty="0">
                <a:sym typeface="Wingdings" panose="05000000000000000000" pitchFamily="2" charset="2"/>
              </a:rPr>
              <a:t> TD)</a:t>
            </a:r>
          </a:p>
          <a:p>
            <a:r>
              <a:rPr lang="fr-FR" dirty="0">
                <a:sym typeface="Wingdings" panose="05000000000000000000" pitchFamily="2" charset="2"/>
              </a:rPr>
              <a:t>Même fonction d’exploration f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 convergence plus lente mais plus flexible</a:t>
            </a:r>
          </a:p>
          <a:p>
            <a:r>
              <a:rPr lang="fr-FR" dirty="0">
                <a:sym typeface="Wingdings" panose="05000000000000000000" pitchFamily="2" charset="2"/>
              </a:rPr>
              <a:t>Variante: </a:t>
            </a:r>
            <a:r>
              <a:rPr lang="fr-FR" dirty="0" err="1">
                <a:sym typeface="Wingdings" panose="05000000000000000000" pitchFamily="2" charset="2"/>
              </a:rPr>
              <a:t>Sarsa</a:t>
            </a:r>
            <a:r>
              <a:rPr lang="fr-FR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= State-action-</a:t>
            </a:r>
            <a:r>
              <a:rPr lang="fr-FR" dirty="0" err="1">
                <a:sym typeface="Wingdings" panose="05000000000000000000" pitchFamily="2" charset="2"/>
              </a:rPr>
              <a:t>reward</a:t>
            </a:r>
            <a:r>
              <a:rPr lang="fr-FR" dirty="0">
                <a:sym typeface="Wingdings" panose="05000000000000000000" pitchFamily="2" charset="2"/>
              </a:rPr>
              <a:t>-state-action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Règle de MAJ similaire à Q-Learning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Différence pour l’exploration:</a:t>
            </a:r>
          </a:p>
          <a:p>
            <a:pPr lvl="2"/>
            <a:r>
              <a:rPr lang="fr-FR" dirty="0" err="1">
                <a:sym typeface="Wingdings" panose="05000000000000000000" pitchFamily="2" charset="2"/>
              </a:rPr>
              <a:t>Q-learning</a:t>
            </a:r>
            <a:r>
              <a:rPr lang="fr-FR" dirty="0">
                <a:sym typeface="Wingdings" panose="05000000000000000000" pitchFamily="2" charset="2"/>
              </a:rPr>
              <a:t>: « off-</a:t>
            </a:r>
            <a:r>
              <a:rPr lang="fr-FR" dirty="0" err="1">
                <a:sym typeface="Wingdings" panose="05000000000000000000" pitchFamily="2" charset="2"/>
              </a:rPr>
              <a:t>policy</a:t>
            </a:r>
            <a:r>
              <a:rPr lang="fr-FR" dirty="0">
                <a:sym typeface="Wingdings" panose="05000000000000000000" pitchFamily="2" charset="2"/>
              </a:rPr>
              <a:t> » (plus flexible)</a:t>
            </a:r>
          </a:p>
          <a:p>
            <a:pPr lvl="2"/>
            <a:r>
              <a:rPr lang="fr-FR" dirty="0" err="1">
                <a:sym typeface="Wingdings" panose="05000000000000000000" pitchFamily="2" charset="2"/>
              </a:rPr>
              <a:t>Sarsa</a:t>
            </a:r>
            <a:r>
              <a:rPr lang="fr-FR" dirty="0">
                <a:sym typeface="Wingdings" panose="05000000000000000000" pitchFamily="2" charset="2"/>
              </a:rPr>
              <a:t>: « on-</a:t>
            </a:r>
            <a:r>
              <a:rPr lang="fr-FR" dirty="0" err="1">
                <a:sym typeface="Wingdings" panose="05000000000000000000" pitchFamily="2" charset="2"/>
              </a:rPr>
              <a:t>policy</a:t>
            </a:r>
            <a:r>
              <a:rPr lang="fr-FR" dirty="0">
                <a:sym typeface="Wingdings" panose="05000000000000000000" pitchFamily="2" charset="2"/>
              </a:rPr>
              <a:t> » (plus réaliste)</a:t>
            </a:r>
          </a:p>
          <a:p>
            <a:r>
              <a:rPr lang="fr-FR" dirty="0">
                <a:sym typeface="Wingdings" panose="05000000000000000000" pitchFamily="2" charset="2"/>
              </a:rPr>
              <a:t>Résultats: 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plus lent que ADP actif ( pas de modèle)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 débat sur l’utilité des connaissances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 Transition actuelle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27FC46-484D-4A97-AAA0-26B635331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54258AC-1053-4BE6-9954-5609DF5F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E85B3D7-768F-4348-B438-39DD5FFD7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3438525"/>
            <a:ext cx="4067175" cy="17240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08F42A4-892D-4F27-8CF3-50C90E513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22" y="2190751"/>
            <a:ext cx="1200150" cy="2762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1EB616A-56CB-4DF5-B2F2-159F0DCAC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887" y="2590800"/>
            <a:ext cx="2714625" cy="3143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01C45CC-1E96-4564-9894-155E52260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050" y="3086100"/>
            <a:ext cx="3257550" cy="2762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0484935-8097-439C-BFBD-9187F2CBA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0101" y="5360987"/>
            <a:ext cx="266700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2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F8C63C-3820-46C8-B761-3A831104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Généralisation et approximations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472526-D275-46E9-84F8-CE9E619F694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468439"/>
            <a:ext cx="7546848" cy="4941886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Jusqu’à présent: Q-fonctions = table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 pas réaliste pour les espaces conséquents, besoin d’un espace d’hypothèses approximatif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≈ fonction d’évaluation pour les jeux, somme pondérée etc.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 compromis sur la taille pour la convergence, généralisation</a:t>
            </a:r>
          </a:p>
          <a:p>
            <a:r>
              <a:rPr lang="fr-FR" dirty="0">
                <a:sym typeface="Wingdings" panose="05000000000000000000" pitchFamily="2" charset="2"/>
              </a:rPr>
              <a:t>Cas le plus simple: estimation directe d’utilité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=Apprentissage supervisé de paramètres θi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Fonction d’erreur, apprentissage en ligne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Règle </a:t>
            </a:r>
            <a:r>
              <a:rPr lang="fr-FR" b="1" dirty="0" err="1">
                <a:sym typeface="Wingdings" panose="05000000000000000000" pitchFamily="2" charset="2"/>
              </a:rPr>
              <a:t>Widrow</a:t>
            </a:r>
            <a:r>
              <a:rPr lang="fr-FR" b="1" dirty="0">
                <a:sym typeface="Wingdings" panose="05000000000000000000" pitchFamily="2" charset="2"/>
              </a:rPr>
              <a:t>-Hoff</a:t>
            </a:r>
            <a:r>
              <a:rPr lang="fr-FR" dirty="0">
                <a:sym typeface="Wingdings" panose="05000000000000000000" pitchFamily="2" charset="2"/>
              </a:rPr>
              <a:t> / </a:t>
            </a:r>
            <a:r>
              <a:rPr lang="fr-FR" b="1" dirty="0">
                <a:sym typeface="Wingdings" panose="05000000000000000000" pitchFamily="2" charset="2"/>
              </a:rPr>
              <a:t>delta</a:t>
            </a:r>
            <a:r>
              <a:rPr lang="fr-FR" dirty="0">
                <a:sym typeface="Wingdings" panose="05000000000000000000" pitchFamily="2" charset="2"/>
              </a:rPr>
              <a:t> de maj:: </a:t>
            </a:r>
          </a:p>
          <a:p>
            <a:pPr lvl="3"/>
            <a:r>
              <a:rPr lang="fr-FR" dirty="0">
                <a:sym typeface="Wingdings" panose="05000000000000000000" pitchFamily="2" charset="2"/>
              </a:rPr>
              <a:t>≈ gradient avec réseaux de neurones</a:t>
            </a:r>
          </a:p>
          <a:p>
            <a:r>
              <a:rPr lang="fr-FR" dirty="0">
                <a:sym typeface="Wingdings" panose="05000000000000000000" pitchFamily="2" charset="2"/>
              </a:rPr>
              <a:t>Ex pour TD et Q-</a:t>
            </a:r>
            <a:r>
              <a:rPr lang="fr-FR" dirty="0" err="1">
                <a:sym typeface="Wingdings" panose="05000000000000000000" pitchFamily="2" charset="2"/>
              </a:rPr>
              <a:t>learning</a:t>
            </a:r>
            <a:r>
              <a:rPr lang="fr-FR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Convergence garantie </a:t>
            </a:r>
            <a:br>
              <a:rPr lang="fr-FR" dirty="0">
                <a:sym typeface="Wingdings" panose="05000000000000000000" pitchFamily="2" charset="2"/>
              </a:rPr>
            </a:br>
            <a:r>
              <a:rPr lang="fr-FR" dirty="0">
                <a:sym typeface="Wingdings" panose="05000000000000000000" pitchFamily="2" charset="2"/>
              </a:rPr>
              <a:t>pour cas simples uniquement</a:t>
            </a:r>
          </a:p>
          <a:p>
            <a:r>
              <a:rPr lang="fr-FR" dirty="0">
                <a:sym typeface="Wingdings" panose="05000000000000000000" pitchFamily="2" charset="2"/>
              </a:rPr>
              <a:t>Egalement utile pour apprendre un modèle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Si observable  Apprentissage inductif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Sinon plus difficile (HMM)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F0E5161-63BD-4843-B27A-1FDBFA04B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149D40F-32F7-4D7E-AFD1-CEF50132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851B9BD-E4C6-41E1-9F6F-265EB237A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110" y="3628135"/>
            <a:ext cx="1908340" cy="2290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120ED73-AEBB-4745-ADCD-7A7C5640F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892916"/>
            <a:ext cx="2765900" cy="3485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2BE530E-00A6-4FF3-8C1F-9800D563F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224" y="4399237"/>
            <a:ext cx="2574112" cy="39359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CF3F82A-ECCF-40A9-B1B0-C6FA023E2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845" y="4765950"/>
            <a:ext cx="3249578" cy="37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9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BF0FBC-0594-4ACF-9AAD-2D7FF42B4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Exploration de politique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7F61354-41B1-4B78-9EE3-109793E7A80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7"/>
                <a:ext cx="7318248" cy="488327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fr-FR" dirty="0"/>
                  <a:t>Méthode la plus simple:</a:t>
                </a:r>
              </a:p>
              <a:p>
                <a:pPr lvl="1"/>
                <a:r>
                  <a:rPr lang="fr-FR" dirty="0"/>
                  <a:t>Modifier la politique tant que la performance s’améliore</a:t>
                </a:r>
              </a:p>
              <a:p>
                <a:r>
                  <a:rPr lang="fr-FR" dirty="0"/>
                  <a:t>Réduction du nombre de paramètres % espace d’état:</a:t>
                </a:r>
              </a:p>
              <a:p>
                <a:pPr lvl="1"/>
                <a:r>
                  <a:rPr lang="fr-FR" dirty="0"/>
                  <a:t>π représenté par une collection de fonctions Q paramétrées </a:t>
                </a:r>
              </a:p>
              <a:p>
                <a:r>
                  <a:rPr lang="fr-FR" dirty="0"/>
                  <a:t>Ajustement des paramètres θ </a:t>
                </a:r>
              </a:p>
              <a:p>
                <a:pPr lvl="1"/>
                <a:r>
                  <a:rPr lang="fr-FR" dirty="0"/>
                  <a:t>≠ Q </a:t>
                </a:r>
                <a:r>
                  <a:rPr lang="fr-FR" dirty="0" err="1"/>
                  <a:t>learning</a:t>
                </a:r>
                <a:endParaRPr lang="fr-FR" dirty="0"/>
              </a:p>
              <a:p>
                <a:pPr lvl="2"/>
                <a:r>
                  <a:rPr lang="fr-FR" dirty="0"/>
                  <a:t>                                     donne de bons résultats</a:t>
                </a:r>
              </a:p>
              <a:p>
                <a:pPr lvl="2"/>
                <a:r>
                  <a:rPr lang="fr-FR" dirty="0"/>
                  <a:t>Ex: exploration LDFS avec L=10 </a:t>
                </a:r>
                <a:r>
                  <a:rPr lang="fr-FR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  bien différente de U</a:t>
                </a:r>
              </a:p>
              <a:p>
                <a:r>
                  <a:rPr lang="fr-FR" dirty="0"/>
                  <a:t>Discontinuités </a:t>
                </a:r>
                <a:r>
                  <a:rPr lang="fr-FR" dirty="0">
                    <a:sym typeface="Wingdings" panose="05000000000000000000" pitchFamily="2" charset="2"/>
                  </a:rPr>
                  <a:t> </a:t>
                </a:r>
                <a:r>
                  <a:rPr lang="fr-FR" dirty="0"/>
                  <a:t>π stochastique =p(</a:t>
                </a:r>
                <a:r>
                  <a:rPr lang="fr-FR" dirty="0" err="1"/>
                  <a:t>s,a</a:t>
                </a:r>
                <a:r>
                  <a:rPr lang="fr-FR" dirty="0"/>
                  <a:t>)</a:t>
                </a:r>
              </a:p>
              <a:p>
                <a:pPr lvl="1"/>
                <a:r>
                  <a:rPr lang="fr-FR" dirty="0"/>
                  <a:t>Fonction </a:t>
                </a:r>
                <a:r>
                  <a:rPr lang="fr-FR" dirty="0" err="1"/>
                  <a:t>Softmax</a:t>
                </a:r>
                <a:endParaRPr lang="fr-FR" dirty="0"/>
              </a:p>
              <a:p>
                <a:pPr lvl="2"/>
                <a:r>
                  <a:rPr lang="fr-FR" dirty="0"/>
                  <a:t>= Généralisation de fonction logistique à plusieurs variables</a:t>
                </a:r>
              </a:p>
              <a:p>
                <a:pPr lvl="2"/>
                <a:r>
                  <a:rPr lang="fr-FR" dirty="0"/>
                  <a:t>Différentiable </a:t>
                </a:r>
                <a:r>
                  <a:rPr lang="fr-FR" dirty="0">
                    <a:sym typeface="Wingdings" panose="05000000000000000000" pitchFamily="2" charset="2"/>
                  </a:rPr>
                  <a:t> bon pour le gradient</a:t>
                </a:r>
              </a:p>
              <a:p>
                <a:r>
                  <a:rPr lang="fr-FR" dirty="0">
                    <a:sym typeface="Wingdings" panose="05000000000000000000" pitchFamily="2" charset="2"/>
                  </a:rPr>
                  <a:t>Méthode: </a:t>
                </a:r>
                <a:r>
                  <a:rPr lang="fr-FR" dirty="0"/>
                  <a:t>ρ(θ) valeur de politique </a:t>
                </a:r>
              </a:p>
              <a:p>
                <a:pPr lvl="1"/>
                <a:r>
                  <a:rPr lang="fr-FR" dirty="0"/>
                  <a:t>= récompense à suivre quand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fr-FR" dirty="0"/>
                  <a:t>est exécutée</a:t>
                </a:r>
              </a:p>
              <a:p>
                <a:pPr lvl="1"/>
                <a:r>
                  <a:rPr lang="fr-FR" dirty="0"/>
                  <a:t>Gradient de politique                 si ρ est différentiable</a:t>
                </a:r>
              </a:p>
              <a:p>
                <a:pPr lvl="1"/>
                <a:r>
                  <a:rPr lang="fr-FR" dirty="0"/>
                  <a:t>Ou gradient empirique et Hill </a:t>
                </a:r>
                <a:r>
                  <a:rPr lang="fr-FR" dirty="0" err="1"/>
                  <a:t>climbing</a:t>
                </a:r>
                <a:endParaRPr lang="fr-FR" dirty="0"/>
              </a:p>
              <a:p>
                <a:r>
                  <a:rPr lang="fr-FR" dirty="0"/>
                  <a:t>Environnement ou politique stochastique</a:t>
                </a:r>
              </a:p>
              <a:p>
                <a:pPr lvl="1"/>
                <a:r>
                  <a:rPr lang="fr-FR" dirty="0"/>
                  <a:t>Plus compliqué, cas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non séquentiel </a:t>
                </a:r>
                <a:r>
                  <a:rPr lang="fr-FR" dirty="0">
                    <a:sym typeface="Wingdings" panose="05000000000000000000" pitchFamily="2" charset="2"/>
                  </a:rPr>
                  <a:t> s</a:t>
                </a:r>
                <a:r>
                  <a:rPr lang="fr-FR" baseline="-25000" dirty="0">
                    <a:sym typeface="Wingdings" panose="05000000000000000000" pitchFamily="2" charset="2"/>
                  </a:rPr>
                  <a:t>0</a:t>
                </a:r>
                <a:r>
                  <a:rPr lang="fr-FR" dirty="0">
                    <a:sym typeface="Wingdings" panose="05000000000000000000" pitchFamily="2" charset="2"/>
                  </a:rPr>
                  <a:t>, R(a) </a:t>
                </a:r>
              </a:p>
              <a:p>
                <a:pPr lvl="2"/>
                <a:r>
                  <a:rPr lang="fr-FR" dirty="0">
                    <a:sym typeface="Wingdings" panose="05000000000000000000" pitchFamily="2" charset="2"/>
                  </a:rPr>
                  <a:t>Approximation sur échantillon = REINFORCE (1994)</a:t>
                </a:r>
              </a:p>
              <a:p>
                <a:pPr lvl="1"/>
                <a:r>
                  <a:rPr lang="fr-FR" dirty="0">
                    <a:sym typeface="Wingdings" panose="05000000000000000000" pitchFamily="2" charset="2"/>
                  </a:rPr>
                  <a:t>Alternative vis-à-vis des différences stochastiques:</a:t>
                </a:r>
              </a:p>
              <a:p>
                <a:pPr lvl="2"/>
                <a:r>
                  <a:rPr lang="fr-FR" dirty="0">
                    <a:sym typeface="Wingdings" panose="05000000000000000000" pitchFamily="2" charset="2"/>
                  </a:rPr>
                  <a:t>Echantillonnage corrélé sur les mêmes simulations = PEGASUS (2000)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7F61354-41B1-4B78-9EE3-109793E7A8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7"/>
                <a:ext cx="7318248" cy="4883277"/>
              </a:xfrm>
              <a:blipFill>
                <a:blip r:embed="rId2"/>
                <a:stretch>
                  <a:fillRect l="-83" t="-1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AD8B4D0-4F8F-4CE6-BBBC-90662E8A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1ADF57-CDFA-4963-8606-664C36380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E9A1339-9844-42D6-9410-6C223C9D0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666" y="2064352"/>
            <a:ext cx="1930316" cy="4857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607D8D-44FE-4D26-B2F7-14E925EAD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680" y="2927403"/>
            <a:ext cx="1283120" cy="1967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D2B62CE-5F34-4CC6-A173-9410F6541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282" y="3675583"/>
            <a:ext cx="2650808" cy="51863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42D08AE-5C55-4E25-B111-14816BAA0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4659726"/>
            <a:ext cx="622364" cy="23050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F64319A-65FD-4363-A46F-BF22460A0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9987" y="4953000"/>
            <a:ext cx="3895725" cy="4191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366ECC7-5325-42C3-85CA-5F54F72CB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975" y="5410200"/>
            <a:ext cx="26384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1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63705-7170-47D3-BD84-0A4DBA0C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62C0E16-1057-4734-87CE-68F62FEAAD9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371601"/>
                <a:ext cx="5794248" cy="5038724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fr-FR" dirty="0"/>
                  <a:t>Jeux</a:t>
                </a:r>
              </a:p>
              <a:p>
                <a:pPr lvl="1"/>
                <a:r>
                  <a:rPr lang="fr-FR" dirty="0"/>
                  <a:t>Premières applications </a:t>
                </a:r>
              </a:p>
              <a:p>
                <a:pPr lvl="2"/>
                <a:r>
                  <a:rPr lang="fr-FR" dirty="0"/>
                  <a:t>Dames: 1959: Samuel</a:t>
                </a:r>
              </a:p>
              <a:p>
                <a:pPr lvl="2"/>
                <a:r>
                  <a:rPr lang="fr-FR" dirty="0"/>
                  <a:t>Backgammon: 1992: TD-Gammon: </a:t>
                </a:r>
                <a:r>
                  <a:rPr lang="fr-FR" dirty="0" err="1"/>
                  <a:t>NNet</a:t>
                </a:r>
                <a:r>
                  <a:rPr lang="fr-FR" dirty="0"/>
                  <a:t>, self-</a:t>
                </a:r>
                <a:r>
                  <a:rPr lang="fr-FR" dirty="0" err="1"/>
                  <a:t>play</a:t>
                </a:r>
                <a:endParaRPr lang="fr-FR" dirty="0"/>
              </a:p>
              <a:p>
                <a:pPr lvl="1"/>
                <a:r>
                  <a:rPr lang="fr-FR" dirty="0" err="1"/>
                  <a:t>Deep</a:t>
                </a:r>
                <a:r>
                  <a:rPr lang="fr-FR" dirty="0"/>
                  <a:t> </a:t>
                </a:r>
                <a:r>
                  <a:rPr lang="fr-FR" dirty="0" err="1"/>
                  <a:t>Mind</a:t>
                </a:r>
                <a:r>
                  <a:rPr lang="fr-FR" dirty="0"/>
                  <a:t>: </a:t>
                </a:r>
              </a:p>
              <a:p>
                <a:pPr lvl="2"/>
                <a:r>
                  <a:rPr lang="fr-FR" dirty="0"/>
                  <a:t>« </a:t>
                </a:r>
                <a:r>
                  <a:rPr lang="fr-FR" dirty="0" err="1">
                    <a:hlinkClick r:id="rId2"/>
                  </a:rPr>
                  <a:t>Playing</a:t>
                </a:r>
                <a:r>
                  <a:rPr lang="fr-FR" dirty="0">
                    <a:hlinkClick r:id="rId2"/>
                  </a:rPr>
                  <a:t> Atari </a:t>
                </a:r>
                <a:r>
                  <a:rPr lang="fr-FR" dirty="0" err="1">
                    <a:hlinkClick r:id="rId2"/>
                  </a:rPr>
                  <a:t>with</a:t>
                </a:r>
                <a:r>
                  <a:rPr lang="fr-FR" dirty="0">
                    <a:hlinkClick r:id="rId2"/>
                  </a:rPr>
                  <a:t> </a:t>
                </a:r>
                <a:r>
                  <a:rPr lang="fr-FR" dirty="0" err="1">
                    <a:hlinkClick r:id="rId2"/>
                  </a:rPr>
                  <a:t>Deep</a:t>
                </a:r>
                <a:r>
                  <a:rPr lang="fr-FR" dirty="0">
                    <a:hlinkClick r:id="rId2"/>
                  </a:rPr>
                  <a:t> </a:t>
                </a:r>
                <a:r>
                  <a:rPr lang="fr-FR" dirty="0" err="1">
                    <a:hlinkClick r:id="rId2"/>
                  </a:rPr>
                  <a:t>Reinforcement</a:t>
                </a:r>
                <a:r>
                  <a:rPr lang="fr-FR" dirty="0">
                    <a:hlinkClick r:id="rId2"/>
                  </a:rPr>
                  <a:t> Learning</a:t>
                </a:r>
                <a:r>
                  <a:rPr lang="fr-FR" dirty="0"/>
                  <a:t> »</a:t>
                </a:r>
              </a:p>
              <a:p>
                <a:pPr lvl="3"/>
                <a:r>
                  <a:rPr lang="fr-FR" dirty="0"/>
                  <a:t>Plusieurs jeux à partir des pixels</a:t>
                </a:r>
              </a:p>
              <a:p>
                <a:pPr lvl="2"/>
                <a:r>
                  <a:rPr lang="fr-FR" dirty="0">
                    <a:sym typeface="Wingdings" panose="05000000000000000000" pitchFamily="2" charset="2"/>
                  </a:rPr>
                  <a:t> rachat par Google</a:t>
                </a:r>
                <a:endParaRPr lang="fr-FR" dirty="0"/>
              </a:p>
              <a:p>
                <a:r>
                  <a:rPr lang="fr-FR" dirty="0"/>
                  <a:t>Contrôle robot</a:t>
                </a:r>
              </a:p>
              <a:p>
                <a:pPr lvl="1"/>
                <a:r>
                  <a:rPr lang="fr-FR" dirty="0"/>
                  <a:t>Problème connu: Le charriot et le bâton / pendule inverse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fr-FR" dirty="0"/>
                  <a:t> continus (cf. Jeux différentiels)</a:t>
                </a:r>
              </a:p>
              <a:p>
                <a:pPr lvl="2"/>
                <a:r>
                  <a:rPr lang="fr-FR" dirty="0"/>
                  <a:t>Régime de contrôle « bang-bang » = actions discrètes</a:t>
                </a:r>
              </a:p>
              <a:p>
                <a:pPr lvl="2"/>
                <a:r>
                  <a:rPr lang="fr-FR" dirty="0"/>
                  <a:t>1968: discrétisation de l’état</a:t>
                </a:r>
              </a:p>
              <a:p>
                <a:pPr lvl="2"/>
                <a:r>
                  <a:rPr lang="fr-FR" dirty="0"/>
                  <a:t>Aujourd’hui: pendule triple !</a:t>
                </a:r>
              </a:p>
              <a:p>
                <a:pPr lvl="1"/>
                <a:r>
                  <a:rPr lang="fr-FR" dirty="0"/>
                  <a:t>Pilotes automatique</a:t>
                </a:r>
              </a:p>
              <a:p>
                <a:pPr lvl="2"/>
                <a:r>
                  <a:rPr lang="fr-FR" dirty="0"/>
                  <a:t>Ex: Hélicoptère: Pegasus, 2001: Exploration de politique</a:t>
                </a:r>
              </a:p>
              <a:p>
                <a:r>
                  <a:rPr lang="fr-FR" dirty="0"/>
                  <a:t>Trading</a:t>
                </a:r>
              </a:p>
              <a:p>
                <a:pPr lvl="1"/>
                <a:r>
                  <a:rPr lang="fr-FR" dirty="0"/>
                  <a:t>Définitions:</a:t>
                </a:r>
              </a:p>
              <a:p>
                <a:pPr lvl="2"/>
                <a:r>
                  <a:rPr lang="fr-FR" dirty="0"/>
                  <a:t> Volume, chandeliers, profondeur de marché, ordres au marché, limite, stop</a:t>
                </a:r>
              </a:p>
              <a:p>
                <a:pPr lvl="1"/>
                <a:r>
                  <a:rPr lang="fr-FR" dirty="0"/>
                  <a:t>Supervisé:</a:t>
                </a:r>
              </a:p>
              <a:p>
                <a:pPr lvl="2"/>
                <a:r>
                  <a:rPr lang="fr-FR" dirty="0"/>
                  <a:t>Périodes de prédiction longue (spread, latence, frais)</a:t>
                </a:r>
              </a:p>
              <a:p>
                <a:pPr lvl="2"/>
                <a:r>
                  <a:rPr lang="fr-FR" dirty="0"/>
                  <a:t>Besoin d’une politique/stratégie </a:t>
                </a:r>
                <a:r>
                  <a:rPr lang="fr-FR" dirty="0">
                    <a:sym typeface="Wingdings" panose="05000000000000000000" pitchFamily="2" charset="2"/>
                  </a:rPr>
                  <a:t> workflow</a:t>
                </a:r>
                <a:endParaRPr lang="fr-FR" dirty="0"/>
              </a:p>
              <a:p>
                <a:pPr lvl="1"/>
                <a:r>
                  <a:rPr lang="fr-FR" dirty="0"/>
                  <a:t>Renforcement:</a:t>
                </a:r>
              </a:p>
              <a:p>
                <a:pPr lvl="2"/>
                <a:r>
                  <a:rPr lang="fr-FR" dirty="0"/>
                  <a:t>Espace d’action discret (Acheter/vendre) ou continu (Q)</a:t>
                </a:r>
              </a:p>
              <a:p>
                <a:pPr lvl="2"/>
                <a:r>
                  <a:rPr lang="fr-FR" dirty="0"/>
                  <a:t>Récompense: Net sur fermeture de position (rare) ou gain non réalisé. </a:t>
                </a:r>
              </a:p>
              <a:p>
                <a:pPr lvl="3"/>
                <a:r>
                  <a:rPr lang="fr-FR" dirty="0"/>
                  <a:t>Nécessité de prendre en compte cette rareté</a:t>
                </a:r>
              </a:p>
              <a:p>
                <a:pPr lvl="2"/>
                <a:r>
                  <a:rPr lang="fr-FR" dirty="0"/>
                  <a:t>Workflow: plus immédiat: entraînement dans la simulation</a:t>
                </a:r>
              </a:p>
              <a:p>
                <a:pPr lvl="2"/>
                <a:r>
                  <a:rPr lang="fr-FR" dirty="0"/>
                  <a:t>Possibilité d’entraînement compétitif, de </a:t>
                </a:r>
                <a:r>
                  <a:rPr lang="fr-FR" dirty="0" err="1"/>
                  <a:t>transfer</a:t>
                </a:r>
                <a:r>
                  <a:rPr lang="fr-FR" dirty="0"/>
                  <a:t> </a:t>
                </a:r>
                <a:r>
                  <a:rPr lang="fr-FR" dirty="0" err="1"/>
                  <a:t>learning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62C0E16-1057-4734-87CE-68F62FEAAD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371601"/>
                <a:ext cx="5794248" cy="5038724"/>
              </a:xfrm>
              <a:blipFill>
                <a:blip r:embed="rId3"/>
                <a:stretch>
                  <a:fillRect t="-1088" b="-7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65DFD9-9AD0-4DB3-BD8F-9EA6165A0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C944C0-9762-4B27-BABA-87DD7A2F3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D2BCAC1-5F03-4AA2-90CF-58DB80333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3113031"/>
            <a:ext cx="1517850" cy="12114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C553AD6-3CD9-48EA-8702-6B0FE1C06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4648200"/>
            <a:ext cx="3200400" cy="58340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987579A-A8E4-4C34-A8EC-B6154F61B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5503398"/>
            <a:ext cx="2190750" cy="6351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95B6F9-4B46-4322-B7FB-69F6C2228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341" y="1468438"/>
            <a:ext cx="2395538" cy="145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2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3FFD32-4FA6-4B93-874B-2E103842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Q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873518-E23F-4FA1-B0A2-54314287A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956E6D-4519-458D-A5C3-B039FD7C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79C1D4F8-2EAE-450B-94A7-F901AFABDB2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371600"/>
            <a:ext cx="6099048" cy="5257800"/>
          </a:xfrm>
        </p:spPr>
        <p:txBody>
          <a:bodyPr>
            <a:normAutofit fontScale="40000" lnSpcReduction="20000"/>
          </a:bodyPr>
          <a:lstStyle/>
          <a:p>
            <a:r>
              <a:rPr lang="fr-FR" dirty="0"/>
              <a:t>Réseaux de neurones </a:t>
            </a:r>
          </a:p>
          <a:p>
            <a:pPr lvl="1"/>
            <a:r>
              <a:rPr lang="fr-FR" dirty="0"/>
              <a:t>= excellent espace d’hypothèses</a:t>
            </a:r>
          </a:p>
          <a:p>
            <a:pPr lvl="1"/>
            <a:r>
              <a:rPr lang="fr-FR" dirty="0"/>
              <a:t>Inputs génériques: </a:t>
            </a:r>
          </a:p>
          <a:p>
            <a:pPr lvl="2"/>
            <a:r>
              <a:rPr lang="fr-FR" dirty="0"/>
              <a:t>ex Atari: état = pixels + actions</a:t>
            </a:r>
          </a:p>
          <a:p>
            <a:pPr lvl="1"/>
            <a:r>
              <a:rPr lang="fr-FR" dirty="0"/>
              <a:t>Outputs = Q-valeurs pour chaque action</a:t>
            </a:r>
          </a:p>
          <a:p>
            <a:pPr lvl="1"/>
            <a:r>
              <a:rPr lang="fr-FR" dirty="0"/>
              <a:t>Architecture: Convolué + outputs denses</a:t>
            </a:r>
          </a:p>
          <a:p>
            <a:pPr lvl="2"/>
            <a:r>
              <a:rPr lang="fr-FR" dirty="0"/>
              <a:t>pas de </a:t>
            </a:r>
            <a:r>
              <a:rPr lang="fr-FR" dirty="0" err="1"/>
              <a:t>pooling</a:t>
            </a:r>
            <a:r>
              <a:rPr lang="fr-FR" dirty="0"/>
              <a:t> (pas d’invariance)</a:t>
            </a:r>
          </a:p>
          <a:p>
            <a:pPr lvl="1"/>
            <a:r>
              <a:rPr lang="fr-FR" dirty="0" err="1"/>
              <a:t>Regression</a:t>
            </a:r>
            <a:r>
              <a:rPr lang="fr-FR" dirty="0"/>
              <a:t>: perte quadratique L:</a:t>
            </a:r>
          </a:p>
          <a:p>
            <a:r>
              <a:rPr lang="fr-FR" dirty="0"/>
              <a:t>Procédure: </a:t>
            </a:r>
          </a:p>
          <a:p>
            <a:pPr marL="731838" lvl="1" indent="-457200">
              <a:buFont typeface="+mj-lt"/>
              <a:buAutoNum type="arabicPeriod"/>
            </a:pPr>
            <a:r>
              <a:rPr lang="fr-FR" dirty="0" err="1"/>
              <a:t>Feed-forward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Q pour chaque action</a:t>
            </a:r>
          </a:p>
          <a:p>
            <a:pPr marL="731838" lvl="1" indent="-457200">
              <a:buFont typeface="+mj-lt"/>
              <a:buAutoNum type="arabicPeriod"/>
            </a:pPr>
            <a:r>
              <a:rPr lang="fr-FR" dirty="0"/>
              <a:t>Même chose pour état suivant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i="1" dirty="0"/>
              <a:t>max </a:t>
            </a:r>
            <a:r>
              <a:rPr lang="fr-FR" i="1" baseline="-25000" dirty="0"/>
              <a:t>a’ </a:t>
            </a:r>
            <a:r>
              <a:rPr lang="fr-FR" i="1" dirty="0"/>
              <a:t>Q(s’, a’)</a:t>
            </a:r>
            <a:endParaRPr lang="fr-FR" dirty="0"/>
          </a:p>
          <a:p>
            <a:pPr marL="731838" lvl="1" indent="-457200">
              <a:buFont typeface="+mj-lt"/>
              <a:buAutoNum type="arabicPeriod"/>
            </a:pPr>
            <a:r>
              <a:rPr lang="fr-FR" dirty="0"/>
              <a:t>Target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i="1" dirty="0"/>
              <a:t>r + γmax </a:t>
            </a:r>
            <a:r>
              <a:rPr lang="fr-FR" i="1" baseline="-25000" dirty="0"/>
              <a:t>a’ </a:t>
            </a:r>
            <a:r>
              <a:rPr lang="fr-FR" i="1" dirty="0"/>
              <a:t>Q(s’, a’) </a:t>
            </a:r>
            <a:r>
              <a:rPr lang="fr-FR" dirty="0"/>
              <a:t>pour a, 0 pour les autres</a:t>
            </a:r>
          </a:p>
          <a:p>
            <a:pPr marL="731838" lvl="1" indent="-457200">
              <a:buFont typeface="+mj-lt"/>
              <a:buAutoNum type="arabicPeriod"/>
            </a:pPr>
            <a:r>
              <a:rPr lang="fr-FR" dirty="0"/>
              <a:t>Mise à jour des poids par </a:t>
            </a:r>
            <a:r>
              <a:rPr lang="fr-FR" dirty="0" err="1"/>
              <a:t>backpropagation</a:t>
            </a:r>
            <a:endParaRPr lang="fr-FR" dirty="0"/>
          </a:p>
          <a:p>
            <a:r>
              <a:rPr lang="fr-FR" dirty="0"/>
              <a:t>Mais convergence très lente</a:t>
            </a:r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 tricks pour l’accélérer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Ex: </a:t>
            </a:r>
            <a:r>
              <a:rPr lang="fr-FR" b="1" dirty="0" err="1"/>
              <a:t>Experience</a:t>
            </a:r>
            <a:r>
              <a:rPr lang="fr-FR" b="1" dirty="0"/>
              <a:t> replay</a:t>
            </a:r>
            <a:r>
              <a:rPr lang="fr-FR" dirty="0"/>
              <a:t>: des scénarios sont gardés en mémoire et rejoués en </a:t>
            </a:r>
            <a:r>
              <a:rPr lang="fr-FR" dirty="0" err="1"/>
              <a:t>batchs</a:t>
            </a:r>
            <a:endParaRPr lang="fr-FR" dirty="0"/>
          </a:p>
          <a:p>
            <a:pPr lvl="2"/>
            <a:r>
              <a:rPr lang="fr-FR" dirty="0">
                <a:sym typeface="Wingdings" panose="05000000000000000000" pitchFamily="2" charset="2"/>
              </a:rPr>
              <a:t> moins de similarité dans les échantillons  échappe aux minima locaux</a:t>
            </a:r>
          </a:p>
          <a:p>
            <a:r>
              <a:rPr lang="fr-FR" dirty="0"/>
              <a:t>Problème de l’exploration </a:t>
            </a:r>
          </a:p>
          <a:p>
            <a:pPr lvl="1"/>
            <a:r>
              <a:rPr lang="fr-FR" dirty="0"/>
              <a:t>(cf. bandits manchot)</a:t>
            </a:r>
          </a:p>
          <a:p>
            <a:pPr lvl="1"/>
            <a:r>
              <a:rPr lang="fr-FR" dirty="0"/>
              <a:t>Début: aléatoire </a:t>
            </a:r>
            <a:r>
              <a:rPr lang="fr-FR" dirty="0">
                <a:sym typeface="Wingdings" panose="05000000000000000000" pitchFamily="2" charset="2"/>
              </a:rPr>
              <a:t> exploration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Mais exploration « gloutonne »  Exploration </a:t>
            </a:r>
            <a:r>
              <a:rPr lang="fr-FR" b="1" i="1" dirty="0"/>
              <a:t>ε</a:t>
            </a:r>
            <a:r>
              <a:rPr lang="fr-FR" b="1" dirty="0"/>
              <a:t>-greedy </a:t>
            </a:r>
            <a:r>
              <a:rPr lang="fr-FR" dirty="0"/>
              <a:t>: ε de 1 à 0.1</a:t>
            </a:r>
          </a:p>
          <a:p>
            <a:r>
              <a:rPr lang="fr-FR" dirty="0"/>
              <a:t>Algorithme final</a:t>
            </a:r>
          </a:p>
          <a:p>
            <a:pPr lvl="1"/>
            <a:r>
              <a:rPr lang="fr-FR" dirty="0"/>
              <a:t>Autres « tricks »: </a:t>
            </a:r>
            <a:r>
              <a:rPr lang="fr-FR" dirty="0" err="1"/>
              <a:t>target</a:t>
            </a:r>
            <a:r>
              <a:rPr lang="fr-FR" dirty="0"/>
              <a:t> network, </a:t>
            </a: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clipping</a:t>
            </a:r>
            <a:r>
              <a:rPr lang="fr-FR" dirty="0"/>
              <a:t>, </a:t>
            </a:r>
            <a:r>
              <a:rPr lang="fr-FR" dirty="0" err="1"/>
              <a:t>reward</a:t>
            </a:r>
            <a:r>
              <a:rPr lang="fr-FR" dirty="0"/>
              <a:t> </a:t>
            </a:r>
            <a:r>
              <a:rPr lang="fr-FR" dirty="0" err="1"/>
              <a:t>clipping</a:t>
            </a:r>
            <a:r>
              <a:rPr lang="fr-FR" dirty="0"/>
              <a:t> etc.</a:t>
            </a:r>
          </a:p>
          <a:p>
            <a:pPr lvl="1"/>
            <a:r>
              <a:rPr lang="fr-FR" dirty="0"/>
              <a:t>Finit par converger</a:t>
            </a:r>
          </a:p>
          <a:p>
            <a:r>
              <a:rPr lang="fr-FR" dirty="0"/>
              <a:t>R</a:t>
            </a:r>
            <a:r>
              <a:rPr lang="fr-FR" dirty="0" err="1"/>
              <a:t>écentes</a:t>
            </a:r>
            <a:r>
              <a:rPr lang="fr-FR" dirty="0"/>
              <a:t> </a:t>
            </a:r>
            <a:r>
              <a:rPr lang="fr-FR" dirty="0" err="1"/>
              <a:t>avancées</a:t>
            </a:r>
            <a:endParaRPr lang="fr-FR" dirty="0"/>
          </a:p>
          <a:p>
            <a:pPr lvl="1"/>
            <a:r>
              <a:rPr lang="fr-FR" dirty="0" err="1">
                <a:hlinkClick r:id="rId2"/>
              </a:rPr>
              <a:t>Q-learning</a:t>
            </a:r>
            <a:r>
              <a:rPr lang="fr-FR" dirty="0">
                <a:hlinkClick r:id="rId2"/>
              </a:rPr>
              <a:t> double</a:t>
            </a:r>
            <a:endParaRPr lang="fr-FR" dirty="0"/>
          </a:p>
          <a:p>
            <a:pPr lvl="2"/>
            <a:r>
              <a:rPr lang="fr-FR" dirty="0"/>
              <a:t>Pb: surestimation de Q (</a:t>
            </a:r>
            <a:r>
              <a:rPr lang="fr-FR" dirty="0" err="1"/>
              <a:t>malédication</a:t>
            </a:r>
            <a:r>
              <a:rPr lang="fr-FR" dirty="0"/>
              <a:t> de l’optimiseur)</a:t>
            </a:r>
          </a:p>
          <a:p>
            <a:pPr lvl="2"/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Double estimateur Q1 et Q2 découplés (non biaisés)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Architecture de réseaux en duels</a:t>
            </a:r>
            <a:endParaRPr lang="fr-FR" dirty="0"/>
          </a:p>
          <a:p>
            <a:pPr lvl="2"/>
            <a:r>
              <a:rPr lang="fr-FR" dirty="0"/>
              <a:t>Utilisation couplée d’un réseau d’état et d’un réseau pour Q</a:t>
            </a:r>
          </a:p>
          <a:p>
            <a:pPr lvl="1"/>
            <a:r>
              <a:rPr lang="fr-FR" dirty="0">
                <a:hlinkClick r:id="rId4"/>
              </a:rPr>
              <a:t>Replay d’expériences priorisées</a:t>
            </a:r>
            <a:endParaRPr lang="fr-FR" dirty="0"/>
          </a:p>
          <a:p>
            <a:pPr lvl="2"/>
            <a:r>
              <a:rPr lang="fr-FR" dirty="0"/>
              <a:t>Identification des transitions les plus intéressantes</a:t>
            </a:r>
          </a:p>
          <a:p>
            <a:pPr lvl="2"/>
            <a:r>
              <a:rPr lang="fr-FR" dirty="0"/>
              <a:t>Priorité	             puis probabilités d’échantillon: </a:t>
            </a:r>
          </a:p>
          <a:p>
            <a:r>
              <a:rPr lang="fr-FR" dirty="0"/>
              <a:t>Librairies généralistes: </a:t>
            </a:r>
          </a:p>
          <a:p>
            <a:pPr lvl="1"/>
            <a:r>
              <a:rPr lang="fr-FR" dirty="0">
                <a:hlinkClick r:id="rId5"/>
              </a:rPr>
              <a:t>Open Spiel</a:t>
            </a:r>
            <a:endParaRPr lang="fr-FR" dirty="0"/>
          </a:p>
          <a:p>
            <a:pPr lvl="1"/>
            <a:r>
              <a:rPr lang="fr-FR" dirty="0" err="1">
                <a:hlinkClick r:id="rId6"/>
              </a:rPr>
              <a:t>Acme</a:t>
            </a:r>
            <a:endParaRPr lang="fr-FR" dirty="0"/>
          </a:p>
          <a:p>
            <a:pPr lvl="1"/>
            <a:r>
              <a:rPr lang="fr-FR" dirty="0">
                <a:hlinkClick r:id="rId7"/>
              </a:rPr>
              <a:t>Stable-</a:t>
            </a:r>
            <a:r>
              <a:rPr lang="fr-FR" dirty="0" err="1">
                <a:hlinkClick r:id="rId7"/>
              </a:rPr>
              <a:t>baseline</a:t>
            </a:r>
            <a:endParaRPr lang="fr-FR" dirty="0"/>
          </a:p>
        </p:txBody>
      </p:sp>
      <p:pic>
        <p:nvPicPr>
          <p:cNvPr id="9" name="Espace réservé du contenu 5">
            <a:extLst>
              <a:ext uri="{FF2B5EF4-FFF2-40B4-BE49-F238E27FC236}">
                <a16:creationId xmlns:a16="http://schemas.microsoft.com/office/drawing/2014/main" id="{0C93044A-09A7-4D9A-81DB-5A1E570AB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6858365" y="1524000"/>
            <a:ext cx="197766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5AB23AB-C9E2-4906-97F6-4DE30E2968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310832"/>
            <a:ext cx="1865641" cy="35616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589B0F1-8AAB-4203-96F3-2D51DCA5EE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1644" y="3621087"/>
            <a:ext cx="3408059" cy="201061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4486B02-EADB-4780-BF8F-5DA9EE13D6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6488" y="5105400"/>
            <a:ext cx="1786112" cy="17742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A09E511-3672-4C89-A0C3-7280DDCA19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2404" y="5303057"/>
            <a:ext cx="1780196" cy="18334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28BE577-B4AF-434B-826B-65D2E7F1DF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13681" y="5682814"/>
            <a:ext cx="1105969" cy="1715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C206B0-E054-42A1-82AA-7BB019ABBB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44655" y="5873261"/>
            <a:ext cx="901690" cy="17890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765B17C-D272-41AA-9B18-BB3D92E4F2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02705" y="6019800"/>
            <a:ext cx="645495" cy="25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5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9F32B80-2C6F-4413-81DE-E2F5381A3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F7D6758-4570-4930-A493-946F501B1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F23B534-95D5-4BF7-8C7E-ED84528497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-76200"/>
            <a:ext cx="76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50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Expressivité des arbres de décisions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8832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dirty="0"/>
              <a:t>Ils peuvent exprimer toute fonction des attributs en entrée.</a:t>
            </a:r>
          </a:p>
          <a:p>
            <a:pPr>
              <a:lnSpc>
                <a:spcPct val="90000"/>
              </a:lnSpc>
            </a:pPr>
            <a:r>
              <a:rPr lang="fr-FR" dirty="0" err="1"/>
              <a:t>E.g</a:t>
            </a:r>
            <a:r>
              <a:rPr lang="fr-FR" dirty="0"/>
              <a:t>. pour des fonctions booléennes:</a:t>
            </a:r>
          </a:p>
          <a:p>
            <a:pPr lvl="1">
              <a:lnSpc>
                <a:spcPct val="90000"/>
              </a:lnSpc>
            </a:pPr>
            <a:r>
              <a:rPr lang="fr-FR" dirty="0"/>
              <a:t> table de vérité </a:t>
            </a:r>
            <a:r>
              <a:rPr lang="fr-FR" dirty="0">
                <a:sym typeface="Wingdings" panose="05000000000000000000" pitchFamily="2" charset="2"/>
              </a:rPr>
              <a:t> chemin vers une feuille</a:t>
            </a:r>
          </a:p>
          <a:p>
            <a:pPr lvl="1">
              <a:lnSpc>
                <a:spcPct val="90000"/>
              </a:lnSpc>
            </a:pPr>
            <a:endParaRPr lang="fr-FR" dirty="0"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</a:pPr>
            <a:endParaRPr lang="fr-FR" dirty="0"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</a:pPr>
            <a:endParaRPr lang="fr-FR" dirty="0"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</a:pPr>
            <a:endParaRPr lang="fr-FR" dirty="0"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</a:pPr>
            <a:endParaRPr lang="fr-FR" dirty="0"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</a:pPr>
            <a:r>
              <a:rPr lang="fr-FR" dirty="0">
                <a:sym typeface="Wingdings" panose="05000000000000000000" pitchFamily="2" charset="2"/>
              </a:rPr>
              <a:t>Construction triviale, consistante avec les exemples:</a:t>
            </a:r>
          </a:p>
          <a:p>
            <a:pPr lvl="1">
              <a:lnSpc>
                <a:spcPct val="90000"/>
              </a:lnSpc>
            </a:pPr>
            <a:r>
              <a:rPr lang="fr-FR" dirty="0">
                <a:sym typeface="Wingdings" panose="05000000000000000000" pitchFamily="2" charset="2"/>
              </a:rPr>
              <a:t>un chemin pour chaque exemple, mais il ne généralisera pas</a:t>
            </a:r>
          </a:p>
          <a:p>
            <a:pPr lvl="1">
              <a:lnSpc>
                <a:spcPct val="90000"/>
              </a:lnSpc>
            </a:pPr>
            <a:r>
              <a:rPr lang="fr-FR" dirty="0">
                <a:sym typeface="Wingdings" panose="05000000000000000000" pitchFamily="2" charset="2"/>
              </a:rPr>
              <a:t>On préfère un arbre plus </a:t>
            </a:r>
            <a:r>
              <a:rPr lang="fr-FR" dirty="0">
                <a:solidFill>
                  <a:srgbClr val="A03A86"/>
                </a:solidFill>
                <a:sym typeface="Wingdings" panose="05000000000000000000" pitchFamily="2" charset="2"/>
              </a:rPr>
              <a:t>compact</a:t>
            </a:r>
            <a:endParaRPr lang="fr-FR" dirty="0">
              <a:solidFill>
                <a:srgbClr val="A03A86"/>
              </a:solidFill>
            </a:endParaRPr>
          </a:p>
          <a:p>
            <a:pPr lvl="2">
              <a:lnSpc>
                <a:spcPct val="90000"/>
              </a:lnSpc>
              <a:buFontTx/>
              <a:buNone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8" name="Picture 4" descr="xor-decision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87" y="3200400"/>
            <a:ext cx="5353050" cy="178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3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54AEB21-A150-4A04-8630-17EBDC338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Minimisation de regret hypothétique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DB0CEF2-67D9-46F6-95D2-5DAC9E555F6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Jeux à information imparfaite: </a:t>
            </a:r>
          </a:p>
          <a:p>
            <a:pPr lvl="1"/>
            <a:r>
              <a:rPr lang="fr-FR" dirty="0"/>
              <a:t>Etats de croyance probabilistes</a:t>
            </a:r>
          </a:p>
          <a:p>
            <a:r>
              <a:rPr lang="fr-FR" dirty="0"/>
              <a:t>Evaluation du regret: </a:t>
            </a:r>
          </a:p>
          <a:p>
            <a:pPr lvl="1"/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+ théorie des jeux</a:t>
            </a:r>
          </a:p>
          <a:p>
            <a:pPr lvl="1"/>
            <a:r>
              <a:rPr lang="fr-FR" dirty="0"/>
              <a:t>Quelles actions meilleures -&gt; Mise à jour des mixes</a:t>
            </a:r>
          </a:p>
          <a:p>
            <a:pPr lvl="1"/>
            <a:r>
              <a:rPr lang="fr-FR" dirty="0"/>
              <a:t>Ne converge pas en auto-</a:t>
            </a:r>
            <a:r>
              <a:rPr lang="fr-FR" dirty="0" err="1"/>
              <a:t>play</a:t>
            </a:r>
            <a:endParaRPr lang="fr-FR" dirty="0"/>
          </a:p>
          <a:p>
            <a:pPr lvl="2"/>
            <a:r>
              <a:rPr lang="fr-FR" dirty="0"/>
              <a:t>Mais stratégie moyenne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équilibres de Nash</a:t>
            </a:r>
          </a:p>
          <a:p>
            <a:pPr lvl="1"/>
            <a:r>
              <a:rPr lang="fr-FR" dirty="0"/>
              <a:t> CFR: On  assume une stratégie pure</a:t>
            </a:r>
          </a:p>
          <a:p>
            <a:r>
              <a:rPr lang="fr-FR" dirty="0" err="1"/>
              <a:t>Sandholm</a:t>
            </a:r>
            <a:r>
              <a:rPr lang="fr-FR"/>
              <a:t>, Brown</a:t>
            </a:r>
            <a:endParaRPr lang="fr-FR" dirty="0"/>
          </a:p>
          <a:p>
            <a:pPr lvl="1"/>
            <a:r>
              <a:rPr lang="fr-FR" dirty="0"/>
              <a:t>Poker: Libratus, </a:t>
            </a:r>
            <a:r>
              <a:rPr lang="fr-FR" dirty="0" err="1"/>
              <a:t>Pluribus</a:t>
            </a:r>
            <a:endParaRPr lang="fr-FR" dirty="0"/>
          </a:p>
          <a:p>
            <a:pPr lvl="2"/>
            <a:r>
              <a:rPr lang="fr-FR" dirty="0"/>
              <a:t>Abstraction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Stratégies « </a:t>
            </a:r>
            <a:r>
              <a:rPr lang="fr-FR" dirty="0" err="1"/>
              <a:t>blueprint</a:t>
            </a:r>
            <a:r>
              <a:rPr lang="fr-FR" dirty="0"/>
              <a:t> »</a:t>
            </a:r>
          </a:p>
          <a:p>
            <a:pPr lvl="2"/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subgame</a:t>
            </a:r>
            <a:r>
              <a:rPr lang="fr-FR" dirty="0"/>
              <a:t> </a:t>
            </a:r>
            <a:r>
              <a:rPr lang="fr-FR" dirty="0" err="1"/>
              <a:t>solving</a:t>
            </a:r>
            <a:endParaRPr lang="fr-FR" dirty="0"/>
          </a:p>
          <a:p>
            <a:pPr lvl="3"/>
            <a:r>
              <a:rPr lang="fr-FR" dirty="0" err="1"/>
              <a:t>Etimated</a:t>
            </a:r>
            <a:r>
              <a:rPr lang="fr-FR" dirty="0"/>
              <a:t> </a:t>
            </a:r>
            <a:r>
              <a:rPr lang="fr-FR" dirty="0" err="1"/>
              <a:t>Maxmargin</a:t>
            </a:r>
            <a:endParaRPr lang="fr-FR" dirty="0"/>
          </a:p>
          <a:p>
            <a:pPr lvl="2"/>
            <a:r>
              <a:rPr lang="fr-FR" dirty="0"/>
              <a:t>Online-</a:t>
            </a:r>
            <a:r>
              <a:rPr lang="fr-FR" dirty="0" err="1"/>
              <a:t>learning</a:t>
            </a:r>
            <a:r>
              <a:rPr lang="fr-FR" dirty="0"/>
              <a:t> </a:t>
            </a:r>
          </a:p>
          <a:p>
            <a:pPr lvl="3"/>
            <a:r>
              <a:rPr lang="fr-FR" dirty="0">
                <a:sym typeface="Wingdings" panose="05000000000000000000" pitchFamily="2" charset="2"/>
              </a:rPr>
              <a:t> abstraction incomplète  </a:t>
            </a:r>
            <a:r>
              <a:rPr lang="fr-FR" dirty="0" err="1">
                <a:sym typeface="Wingdings" panose="05000000000000000000" pitchFamily="2" charset="2"/>
              </a:rPr>
              <a:t>solving</a:t>
            </a:r>
            <a:endParaRPr lang="fr-FR" dirty="0"/>
          </a:p>
          <a:p>
            <a:r>
              <a:rPr lang="fr-FR" dirty="0" err="1"/>
              <a:t>Deep</a:t>
            </a:r>
            <a:r>
              <a:rPr lang="fr-FR" dirty="0"/>
              <a:t> CFR</a:t>
            </a:r>
          </a:p>
          <a:p>
            <a:pPr lvl="1"/>
            <a:r>
              <a:rPr lang="fr-FR" dirty="0"/>
              <a:t>cf. RL approximé: </a:t>
            </a:r>
            <a:r>
              <a:rPr lang="fr-FR" dirty="0" err="1"/>
              <a:t>Deep</a:t>
            </a:r>
            <a:r>
              <a:rPr lang="fr-FR" dirty="0"/>
              <a:t> Q Learning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 = DL utilisé pour </a:t>
            </a:r>
            <a:r>
              <a:rPr lang="fr-FR" dirty="0" err="1">
                <a:sym typeface="Wingdings" panose="05000000000000000000" pitchFamily="2" charset="2"/>
              </a:rPr>
              <a:t>subgame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solving</a:t>
            </a:r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5CD6AA1-0143-43C9-8D2D-ECCAA88C6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4CF36F-D922-4BFD-8A77-5F02E386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BBAE50-AFCE-44E0-A18B-9FA68072FF45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3571E08-3FDC-401C-9626-7AC0F5F2A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870" y="4766752"/>
            <a:ext cx="160756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18354A62-0E10-4319-8EBE-09168D837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527048"/>
            <a:ext cx="3584575" cy="134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77490373-EBA6-4CD1-A232-6F1340C75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712" y="3133288"/>
            <a:ext cx="2133600" cy="170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counterfactual utility">
            <a:extLst>
              <a:ext uri="{FF2B5EF4-FFF2-40B4-BE49-F238E27FC236}">
                <a16:creationId xmlns:a16="http://schemas.microsoft.com/office/drawing/2014/main" id="{BA5BE0A7-FCD5-4CEA-9C03-F444EABA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932363"/>
            <a:ext cx="2724150" cy="155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34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A132C2-8DA6-4860-BA62-4FEF9ABD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Résumé apprentissage par renforcement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883D72-FBEB-4DD7-AC1C-49AD1F7594A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883277"/>
          </a:xfrm>
        </p:spPr>
        <p:txBody>
          <a:bodyPr>
            <a:normAutofit fontScale="47500" lnSpcReduction="20000"/>
          </a:bodyPr>
          <a:lstStyle/>
          <a:p>
            <a:r>
              <a:rPr lang="fr-FR" dirty="0"/>
              <a:t>Données: percepts et récompenses occasionnelles</a:t>
            </a:r>
          </a:p>
          <a:p>
            <a:pPr lvl="1"/>
            <a:r>
              <a:rPr lang="fr-FR" dirty="0"/>
              <a:t>Le plus difficile</a:t>
            </a:r>
          </a:p>
          <a:p>
            <a:r>
              <a:rPr lang="fr-FR" dirty="0"/>
              <a:t>3 designs</a:t>
            </a:r>
          </a:p>
          <a:p>
            <a:pPr lvl="1"/>
            <a:r>
              <a:rPr lang="fr-FR" dirty="0"/>
              <a:t>Model P et utilité U</a:t>
            </a:r>
          </a:p>
          <a:p>
            <a:pPr lvl="1"/>
            <a:r>
              <a:rPr lang="fr-FR" dirty="0"/>
              <a:t>« Model-free » </a:t>
            </a:r>
            <a:r>
              <a:rPr lang="fr-FR" dirty="0">
                <a:sym typeface="Wingdings" panose="05000000000000000000" pitchFamily="2" charset="2"/>
              </a:rPr>
              <a:t> action-utilité </a:t>
            </a:r>
            <a:r>
              <a:rPr lang="fr-FR" i="1" dirty="0">
                <a:sym typeface="Wingdings" panose="05000000000000000000" pitchFamily="2" charset="2"/>
              </a:rPr>
              <a:t>Q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Réflex: politique </a:t>
            </a:r>
            <a:r>
              <a:rPr lang="fr-FR" dirty="0"/>
              <a:t>π</a:t>
            </a:r>
          </a:p>
          <a:p>
            <a:r>
              <a:rPr lang="fr-FR" dirty="0"/>
              <a:t>Utilité: 3 approches:</a:t>
            </a:r>
          </a:p>
          <a:p>
            <a:pPr lvl="1"/>
            <a:r>
              <a:rPr lang="fr-FR" dirty="0"/>
              <a:t>Estimation directe (récompense à suivre)</a:t>
            </a:r>
          </a:p>
          <a:p>
            <a:pPr lvl="1"/>
            <a:r>
              <a:rPr lang="fr-FR" dirty="0"/>
              <a:t>Programmation dynamique adaptive (ADP):</a:t>
            </a:r>
          </a:p>
          <a:p>
            <a:pPr lvl="2"/>
            <a:r>
              <a:rPr lang="fr-FR" dirty="0"/>
              <a:t>Apprend un modèle et R depuis l’observation puis itération (</a:t>
            </a:r>
            <a:r>
              <a:rPr lang="fr-FR" dirty="0" err="1"/>
              <a:t>Bellmann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Différences temporelles (TD)</a:t>
            </a:r>
          </a:p>
          <a:p>
            <a:pPr lvl="2"/>
            <a:r>
              <a:rPr lang="fr-FR" dirty="0"/>
              <a:t>Estimé l’utilité à partir des états successeurs: approxime ADP sans modèle</a:t>
            </a:r>
          </a:p>
          <a:p>
            <a:r>
              <a:rPr lang="fr-FR" dirty="0"/>
              <a:t>Q fonctions</a:t>
            </a:r>
          </a:p>
          <a:p>
            <a:pPr lvl="1"/>
            <a:r>
              <a:rPr lang="fr-FR" dirty="0"/>
              <a:t>Apprise par approche TD, convergence plus difficile</a:t>
            </a:r>
          </a:p>
          <a:p>
            <a:r>
              <a:rPr lang="fr-FR" dirty="0"/>
              <a:t>Compromis exploitation / exploration</a:t>
            </a:r>
          </a:p>
          <a:p>
            <a:pPr lvl="1"/>
            <a:r>
              <a:rPr lang="fr-FR" dirty="0"/>
              <a:t>Problème de bandits-manchots: difficile mais de bonnes heuristiques</a:t>
            </a:r>
          </a:p>
          <a:p>
            <a:r>
              <a:rPr lang="fr-FR" dirty="0"/>
              <a:t>Espaces d’état large: fonction approximée</a:t>
            </a:r>
          </a:p>
          <a:p>
            <a:pPr lvl="1"/>
            <a:r>
              <a:rPr lang="fr-FR" dirty="0"/>
              <a:t>Choix de l’espace d’hypothèses </a:t>
            </a:r>
            <a:r>
              <a:rPr lang="fr-FR" i="1" dirty="0"/>
              <a:t>H</a:t>
            </a:r>
            <a:r>
              <a:rPr lang="fr-FR" dirty="0"/>
              <a:t>, paramètres actualisés par l’approche TD</a:t>
            </a:r>
          </a:p>
          <a:p>
            <a:r>
              <a:rPr lang="fr-FR" dirty="0"/>
              <a:t>Exploration de politique</a:t>
            </a:r>
          </a:p>
          <a:p>
            <a:pPr lvl="1"/>
            <a:r>
              <a:rPr lang="fr-FR" dirty="0"/>
              <a:t>Amélioration directe de π à partir des observations. Domaines stochastiques compliqués</a:t>
            </a:r>
          </a:p>
          <a:p>
            <a:pPr lvl="1"/>
            <a:r>
              <a:rPr lang="fr-FR" dirty="0"/>
              <a:t>Simulations et « </a:t>
            </a:r>
            <a:r>
              <a:rPr lang="fr-FR" dirty="0" err="1"/>
              <a:t>Experience</a:t>
            </a:r>
            <a:r>
              <a:rPr lang="fr-FR" dirty="0"/>
              <a:t> replay » importants</a:t>
            </a:r>
          </a:p>
          <a:p>
            <a:r>
              <a:rPr lang="fr-FR" dirty="0" err="1"/>
              <a:t>Deep</a:t>
            </a:r>
            <a:r>
              <a:rPr lang="fr-FR" dirty="0"/>
              <a:t> Q </a:t>
            </a:r>
            <a:r>
              <a:rPr lang="fr-FR" dirty="0" err="1"/>
              <a:t>learning</a:t>
            </a:r>
            <a:endParaRPr lang="fr-FR" dirty="0"/>
          </a:p>
          <a:p>
            <a:pPr lvl="1"/>
            <a:r>
              <a:rPr lang="fr-FR" dirty="0"/>
              <a:t>Etat de l’art: </a:t>
            </a:r>
            <a:r>
              <a:rPr lang="fr-FR" dirty="0" err="1"/>
              <a:t>Deep</a:t>
            </a:r>
            <a:r>
              <a:rPr lang="fr-FR" dirty="0"/>
              <a:t> NN = espace idéal</a:t>
            </a:r>
          </a:p>
          <a:p>
            <a:pPr lvl="1"/>
            <a:r>
              <a:rPr lang="fr-FR" dirty="0"/>
              <a:t>Accélération de la convergence: tricks multiples</a:t>
            </a:r>
          </a:p>
          <a:p>
            <a:r>
              <a:rPr lang="fr-FR" dirty="0"/>
              <a:t>CFR</a:t>
            </a:r>
          </a:p>
          <a:p>
            <a:pPr lvl="1"/>
            <a:r>
              <a:rPr lang="fr-FR" dirty="0"/>
              <a:t>Q Learning + théorie des jeux</a:t>
            </a:r>
          </a:p>
          <a:p>
            <a:pPr lvl="1"/>
            <a:r>
              <a:rPr lang="fr-FR" dirty="0"/>
              <a:t>Equilibres de Nash</a:t>
            </a:r>
          </a:p>
          <a:p>
            <a:r>
              <a:rPr lang="fr-FR" dirty="0">
                <a:hlinkClick r:id="rId2"/>
              </a:rPr>
              <a:t>Application du RL au domaine médical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845DF49-6577-4C0E-9424-3B56703E9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85C5D4-584F-4917-A7B1-EC98618C5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991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BC3615-D0C3-46A0-81CF-C682F5491166}" type="slidenum">
              <a:rPr lang="en-US"/>
              <a:pPr>
                <a:defRPr/>
              </a:pPr>
              <a:t>122</a:t>
            </a:fld>
            <a:endParaRPr lang="en-US"/>
          </a:p>
        </p:txBody>
      </p:sp>
      <p:sp>
        <p:nvSpPr>
          <p:cNvPr id="21508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10325"/>
            <a:ext cx="3581400" cy="36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</a:rPr>
              <a:t>IA 101</a:t>
            </a:r>
          </a:p>
        </p:txBody>
      </p:sp>
    </p:spTree>
    <p:extLst>
      <p:ext uri="{BB962C8B-B14F-4D97-AF65-F5344CB8AC3E}">
        <p14:creationId xmlns:p14="http://schemas.microsoft.com/office/powerpoint/2010/main" val="31523361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7B9899"/>
                </a:solidFill>
              </a:rPr>
              <a:t>Projets de groupe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35B01F-2079-4428-897D-278E5C9D0E54}" type="slidenum">
              <a:rPr lang="fr-FR" smtClean="0"/>
              <a:pPr>
                <a:defRPr/>
              </a:pPr>
              <a:t>123</a:t>
            </a:fld>
            <a:endParaRPr lang="fr-FR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10325"/>
            <a:ext cx="3581400" cy="36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</a:rPr>
              <a:t>IA 101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24999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fr-FR" dirty="0"/>
              <a:t>Moteur de recherche augmenté par le raisonnement et le langage naturel</a:t>
            </a:r>
          </a:p>
          <a:p>
            <a:pPr lvl="1"/>
            <a:r>
              <a:rPr lang="fr-FR" dirty="0"/>
              <a:t>Grammaire et sémantique des contenus et des requêtes. </a:t>
            </a:r>
            <a:r>
              <a:rPr lang="fr-FR" dirty="0" err="1"/>
              <a:t>Lucene.Net</a:t>
            </a:r>
            <a:r>
              <a:rPr lang="fr-FR" dirty="0"/>
              <a:t>, </a:t>
            </a:r>
            <a:r>
              <a:rPr lang="fr-FR" dirty="0" err="1"/>
              <a:t>OpenNLP</a:t>
            </a:r>
            <a:r>
              <a:rPr lang="fr-FR" dirty="0"/>
              <a:t>, </a:t>
            </a:r>
            <a:r>
              <a:rPr lang="fr-FR" dirty="0" err="1"/>
              <a:t>SharpRDF</a:t>
            </a:r>
            <a:r>
              <a:rPr lang="fr-FR" dirty="0"/>
              <a:t>, FOL</a:t>
            </a:r>
            <a:br>
              <a:rPr lang="fr-FR" dirty="0"/>
            </a:br>
            <a:endParaRPr lang="fr-FR" dirty="0"/>
          </a:p>
          <a:p>
            <a:pPr lvl="0"/>
            <a:r>
              <a:rPr lang="fr-FR" dirty="0"/>
              <a:t>Conception de bots de services sur réseaux sociaux</a:t>
            </a:r>
          </a:p>
          <a:p>
            <a:pPr lvl="1"/>
            <a:r>
              <a:rPr lang="fr-FR" dirty="0"/>
              <a:t>Chat Bots, AIML, </a:t>
            </a:r>
            <a:r>
              <a:rPr lang="fr-FR" dirty="0" err="1"/>
              <a:t>Reddit</a:t>
            </a:r>
            <a:r>
              <a:rPr lang="fr-FR" dirty="0"/>
              <a:t> et agents de service, NLP, RDF, APIs </a:t>
            </a:r>
            <a:br>
              <a:rPr lang="fr-FR" dirty="0"/>
            </a:br>
            <a:endParaRPr lang="fr-FR" dirty="0"/>
          </a:p>
          <a:p>
            <a:pPr lvl="0"/>
            <a:r>
              <a:rPr lang="fr-FR" dirty="0"/>
              <a:t>Conception d'un modèle d'inférence pour l’analyse de sentiment</a:t>
            </a:r>
          </a:p>
          <a:p>
            <a:pPr lvl="1"/>
            <a:r>
              <a:rPr lang="fr-FR" dirty="0"/>
              <a:t>Conception d’un modèle probabiliste, </a:t>
            </a:r>
            <a:r>
              <a:rPr lang="fr-FR" dirty="0" err="1"/>
              <a:t>Infer.Net</a:t>
            </a:r>
            <a:r>
              <a:rPr lang="fr-FR" dirty="0"/>
              <a:t>, démarche expérimentale, </a:t>
            </a:r>
            <a:r>
              <a:rPr lang="fr-FR" dirty="0" err="1"/>
              <a:t>Reddit</a:t>
            </a:r>
            <a:br>
              <a:rPr lang="fr-FR" dirty="0"/>
            </a:br>
            <a:endParaRPr lang="fr-FR" dirty="0"/>
          </a:p>
          <a:p>
            <a:pPr lvl="0"/>
            <a:r>
              <a:rPr lang="fr-FR" dirty="0"/>
              <a:t>Création d'une plateforme sémantique LDP à partir d'un index structuré.</a:t>
            </a:r>
          </a:p>
          <a:p>
            <a:pPr lvl="1"/>
            <a:r>
              <a:rPr lang="fr-FR" dirty="0"/>
              <a:t>Structuration et ouverture des données = </a:t>
            </a:r>
            <a:r>
              <a:rPr lang="fr-FR" dirty="0" err="1"/>
              <a:t>Linked</a:t>
            </a:r>
            <a:r>
              <a:rPr lang="fr-FR" dirty="0"/>
              <a:t> Data. </a:t>
            </a:r>
            <a:r>
              <a:rPr lang="fr-FR" dirty="0" err="1"/>
              <a:t>Lucene.Net</a:t>
            </a:r>
            <a:r>
              <a:rPr lang="fr-FR" dirty="0"/>
              <a:t>, </a:t>
            </a:r>
            <a:r>
              <a:rPr lang="fr-FR" dirty="0" err="1"/>
              <a:t>SharpRDF</a:t>
            </a:r>
            <a:br>
              <a:rPr lang="fr-FR" dirty="0"/>
            </a:br>
            <a:endParaRPr lang="fr-FR" dirty="0"/>
          </a:p>
          <a:p>
            <a:pPr lvl="0"/>
            <a:r>
              <a:rPr lang="fr-FR" dirty="0"/>
              <a:t>Résolution de </a:t>
            </a:r>
            <a:r>
              <a:rPr lang="fr-FR" dirty="0" err="1"/>
              <a:t>Captchas</a:t>
            </a:r>
            <a:r>
              <a:rPr lang="fr-FR" dirty="0"/>
              <a:t> par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pPr lvl="1"/>
            <a:r>
              <a:rPr lang="fr-FR" dirty="0"/>
              <a:t>Apprentissage via un </a:t>
            </a:r>
            <a:r>
              <a:rPr lang="fr-FR" dirty="0" err="1"/>
              <a:t>Adapteur</a:t>
            </a:r>
            <a:r>
              <a:rPr lang="fr-FR" dirty="0"/>
              <a:t> DNN, Réseaux de dernières génération. </a:t>
            </a:r>
            <a:r>
              <a:rPr lang="fr-FR" dirty="0" err="1"/>
              <a:t>TensorFlow</a:t>
            </a:r>
            <a:r>
              <a:rPr lang="fr-FR" dirty="0"/>
              <a:t>, CNTK, </a:t>
            </a:r>
            <a:r>
              <a:rPr lang="fr-FR" dirty="0" err="1"/>
              <a:t>Encog</a:t>
            </a:r>
            <a:br>
              <a:rPr lang="fr-FR" dirty="0"/>
            </a:br>
            <a:endParaRPr lang="fr-FR" dirty="0"/>
          </a:p>
          <a:p>
            <a:pPr lvl="0"/>
            <a:r>
              <a:rPr lang="fr-FR" dirty="0"/>
              <a:t>Entrainement de stratégies de trading algorithmiques sur crypto monnaies.</a:t>
            </a:r>
          </a:p>
          <a:p>
            <a:pPr lvl="1"/>
            <a:r>
              <a:rPr lang="fr-FR" dirty="0"/>
              <a:t>Expérience DNN Bitcoin, </a:t>
            </a:r>
            <a:r>
              <a:rPr lang="fr-FR" dirty="0" err="1"/>
              <a:t>Encog</a:t>
            </a:r>
            <a:r>
              <a:rPr lang="fr-FR" dirty="0"/>
              <a:t> et machine </a:t>
            </a:r>
            <a:r>
              <a:rPr lang="fr-FR" dirty="0" err="1"/>
              <a:t>learning</a:t>
            </a:r>
            <a:br>
              <a:rPr lang="fr-FR" dirty="0"/>
            </a:br>
            <a:endParaRPr lang="fr-FR" dirty="0"/>
          </a:p>
          <a:p>
            <a:pPr lvl="0"/>
            <a:r>
              <a:rPr lang="fr-FR" dirty="0"/>
              <a:t>Amélioration par l'apprentissage d'un agent joueur de Go simple</a:t>
            </a:r>
          </a:p>
          <a:p>
            <a:pPr lvl="1"/>
            <a:r>
              <a:rPr lang="fr-FR" dirty="0"/>
              <a:t>Le Go et l’IA, Récentes avancées. Go </a:t>
            </a:r>
            <a:r>
              <a:rPr lang="fr-FR" dirty="0" err="1"/>
              <a:t>Traxx</a:t>
            </a:r>
            <a:br>
              <a:rPr lang="fr-FR" dirty="0"/>
            </a:br>
            <a:endParaRPr lang="fr-FR" dirty="0"/>
          </a:p>
          <a:p>
            <a:pPr lvl="0"/>
            <a:r>
              <a:rPr lang="fr-FR" dirty="0"/>
              <a:t>Evolution de vaisseaux spatiaux par algorithmes génétiques dans le jeu de la vie.</a:t>
            </a:r>
          </a:p>
          <a:p>
            <a:pPr lvl="1"/>
            <a:r>
              <a:rPr lang="fr-FR" dirty="0"/>
              <a:t>Approches évolutionnistes, automates cellulaires, Bac a sable. </a:t>
            </a:r>
            <a:r>
              <a:rPr lang="fr-FR" dirty="0" err="1"/>
              <a:t>Golly</a:t>
            </a:r>
            <a:r>
              <a:rPr lang="fr-FR" dirty="0"/>
              <a:t>, </a:t>
            </a:r>
            <a:r>
              <a:rPr lang="fr-FR" dirty="0" err="1"/>
              <a:t>Encog</a:t>
            </a:r>
            <a:br>
              <a:rPr lang="fr-FR" dirty="0"/>
            </a:br>
            <a:endParaRPr lang="fr-FR" dirty="0"/>
          </a:p>
          <a:p>
            <a:pPr lvl="0"/>
            <a:r>
              <a:rPr lang="fr-FR" dirty="0"/>
              <a:t>Pilotage d'un cluster de cache distribué pour le portage d’applications  dans le Cloud</a:t>
            </a:r>
          </a:p>
          <a:p>
            <a:pPr lvl="1"/>
            <a:r>
              <a:rPr lang="fr-FR" dirty="0"/>
              <a:t>Caches distribués, </a:t>
            </a:r>
            <a:r>
              <a:rPr lang="fr-FR" dirty="0" err="1"/>
              <a:t>scaling</a:t>
            </a:r>
            <a:r>
              <a:rPr lang="fr-FR" dirty="0"/>
              <a:t>, stratégies et </a:t>
            </a:r>
            <a:r>
              <a:rPr lang="fr-FR" dirty="0" err="1"/>
              <a:t>clustering</a:t>
            </a:r>
            <a:r>
              <a:rPr lang="fr-FR" dirty="0"/>
              <a:t>. Redis</a:t>
            </a:r>
          </a:p>
        </p:txBody>
      </p:sp>
    </p:spTree>
    <p:extLst>
      <p:ext uri="{BB962C8B-B14F-4D97-AF65-F5344CB8AC3E}">
        <p14:creationId xmlns:p14="http://schemas.microsoft.com/office/powerpoint/2010/main" val="10197686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BC3615-D0C3-46A0-81CF-C682F5491166}" type="slidenum">
              <a:rPr lang="en-US"/>
              <a:pPr>
                <a:defRPr/>
              </a:pPr>
              <a:t>124</a:t>
            </a:fld>
            <a:endParaRPr lang="en-US"/>
          </a:p>
        </p:txBody>
      </p:sp>
      <p:sp>
        <p:nvSpPr>
          <p:cNvPr id="21508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10325"/>
            <a:ext cx="3581400" cy="36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</a:rPr>
              <a:t>IA 101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fr-FR" dirty="0"/>
              <a:t>Jean-Sylvain Boige</a:t>
            </a: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fr-FR" dirty="0" err="1">
                <a:hlinkClick r:id="rId3"/>
              </a:rPr>
              <a:t>jsboige@</a:t>
            </a:r>
            <a:r>
              <a:rPr lang="fr-FR" err="1">
                <a:hlinkClick r:id="rId3"/>
              </a:rPr>
              <a:t>myia</a:t>
            </a:r>
            <a:r>
              <a:rPr lang="fr-FR">
                <a:hlinkClick r:id="rId3"/>
              </a:rPr>
              <a:t>.org</a:t>
            </a:r>
            <a:r>
              <a:rPr lang="fr-FR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5184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Espace d’hypothèses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16865" y="1464756"/>
            <a:ext cx="8503920" cy="5088444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Combien d’arbres de décisions avec n attributs Booléens?</a:t>
            </a:r>
          </a:p>
          <a:p>
            <a:pPr lvl="1"/>
            <a:r>
              <a:rPr lang="fr-FR" dirty="0"/>
              <a:t>= Nombre de fonctions Booléennes</a:t>
            </a:r>
          </a:p>
          <a:p>
            <a:pPr lvl="1"/>
            <a:r>
              <a:rPr lang="fr-FR" dirty="0"/>
              <a:t>= Nombre de tables de vérités distinctes à </a:t>
            </a:r>
            <a:r>
              <a:rPr lang="fr-FR" sz="2400" dirty="0"/>
              <a:t>2</a:t>
            </a:r>
            <a:r>
              <a:rPr lang="fr-FR" sz="2400" baseline="30000" dirty="0"/>
              <a:t>n</a:t>
            </a:r>
            <a:r>
              <a:rPr lang="fr-FR" dirty="0"/>
              <a:t> lignes = </a:t>
            </a:r>
            <a:r>
              <a:rPr lang="fr-FR" sz="2400" dirty="0"/>
              <a:t>2</a:t>
            </a:r>
            <a:r>
              <a:rPr lang="fr-FR" sz="2400" baseline="30000" dirty="0"/>
              <a:t>2</a:t>
            </a:r>
            <a:r>
              <a:rPr lang="fr-FR" sz="2400" baseline="60000" dirty="0"/>
              <a:t>n</a:t>
            </a:r>
            <a:endParaRPr lang="fr-FR" dirty="0"/>
          </a:p>
          <a:p>
            <a:pPr lvl="1"/>
            <a:r>
              <a:rPr lang="fr-FR" dirty="0" err="1"/>
              <a:t>E.g</a:t>
            </a:r>
            <a:r>
              <a:rPr lang="fr-FR" dirty="0"/>
              <a:t>. avec 6 attributs booléens:</a:t>
            </a:r>
          </a:p>
          <a:p>
            <a:pPr lvl="2"/>
            <a:r>
              <a:rPr lang="fr-FR" dirty="0"/>
              <a:t> il y a </a:t>
            </a:r>
            <a:r>
              <a:rPr lang="fr-FR" sz="2200" dirty="0"/>
              <a:t>18,446,744,073,709,551,616 </a:t>
            </a:r>
            <a:r>
              <a:rPr lang="fr-FR" dirty="0"/>
              <a:t>arbres</a:t>
            </a:r>
          </a:p>
          <a:p>
            <a:r>
              <a:rPr lang="fr-FR" dirty="0"/>
              <a:t>Combien d’hypothèses purement conjonctives </a:t>
            </a:r>
          </a:p>
          <a:p>
            <a:pPr lvl="1"/>
            <a:r>
              <a:rPr lang="fr-FR" dirty="0" err="1"/>
              <a:t>e.g</a:t>
            </a:r>
            <a:r>
              <a:rPr lang="fr-FR" dirty="0"/>
              <a:t> Faim </a:t>
            </a:r>
            <a:r>
              <a:rPr lang="fr-FR" sz="2300" dirty="0">
                <a:sym typeface="Symbol" pitchFamily="18" charset="2"/>
              </a:rPr>
              <a:t>  </a:t>
            </a:r>
            <a:r>
              <a:rPr lang="fr-FR" dirty="0"/>
              <a:t>Pluie</a:t>
            </a:r>
          </a:p>
          <a:p>
            <a:pPr lvl="1"/>
            <a:r>
              <a:rPr lang="fr-FR" dirty="0"/>
              <a:t>Chaque attribut peut être positif, négatif, omis</a:t>
            </a:r>
          </a:p>
          <a:p>
            <a:pPr lvl="2"/>
            <a:r>
              <a:rPr lang="fr-FR" dirty="0"/>
              <a:t>3</a:t>
            </a:r>
            <a:r>
              <a:rPr lang="fr-FR" baseline="30000" dirty="0"/>
              <a:t>n  </a:t>
            </a:r>
            <a:r>
              <a:rPr lang="fr-FR" dirty="0"/>
              <a:t>Hypothèses conjonctives distinctes</a:t>
            </a:r>
          </a:p>
          <a:p>
            <a:r>
              <a:rPr lang="fr-FR" dirty="0"/>
              <a:t>Espace d’hypothèses plus expressif</a:t>
            </a:r>
          </a:p>
          <a:p>
            <a:pPr lvl="2"/>
            <a:r>
              <a:rPr lang="fr-FR" dirty="0"/>
              <a:t>Accroit la chance qu’une fonction cible puisse être exprimée</a:t>
            </a:r>
          </a:p>
          <a:p>
            <a:pPr lvl="2"/>
            <a:r>
              <a:rPr lang="fr-FR" dirty="0"/>
              <a:t>Accroit le nombres d’hypothèses consistantes avec l’ensemble d’apprentissage</a:t>
            </a:r>
          </a:p>
          <a:p>
            <a:pPr lvl="3"/>
            <a:r>
              <a:rPr lang="fr-FR" dirty="0"/>
              <a:t>Avec potentiellement de plus mauvaises prédictions</a:t>
            </a:r>
          </a:p>
          <a:p>
            <a:pPr lvl="2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0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Apprentissage d’arbres de décision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/>
              <a:t>But: trouver un petit arbre consistant avec les exemples</a:t>
            </a:r>
          </a:p>
          <a:p>
            <a:r>
              <a:rPr lang="fr-FR" dirty="0"/>
              <a:t>Idée: choisir (récursivement) l’attribut le plus important comme racine de l’arbre (du sous arbre)</a:t>
            </a:r>
          </a:p>
          <a:p>
            <a:endParaRPr lang="fr-FR" dirty="0"/>
          </a:p>
        </p:txBody>
      </p:sp>
      <p:pic>
        <p:nvPicPr>
          <p:cNvPr id="9" name="Espace réservé du contenu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19200" y="3407842"/>
            <a:ext cx="6937375" cy="3002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907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Choix d’un attribut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883277"/>
          </a:xfrm>
        </p:spPr>
        <p:txBody>
          <a:bodyPr>
            <a:normAutofit/>
          </a:bodyPr>
          <a:lstStyle/>
          <a:p>
            <a:r>
              <a:rPr lang="fr-FR" dirty="0"/>
              <a:t>Idée: un bon attribut  divise les exemples en sous-ensembles discriminants (positifs ou négatifs)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i="1" dirty="0"/>
          </a:p>
          <a:p>
            <a:endParaRPr lang="fr-FR" i="1" dirty="0"/>
          </a:p>
          <a:p>
            <a:r>
              <a:rPr lang="fr-FR" i="1" dirty="0"/>
              <a:t>Clients ?</a:t>
            </a:r>
            <a:r>
              <a:rPr lang="fr-FR" dirty="0"/>
              <a:t> Est un meilleur choix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20" y="2758567"/>
            <a:ext cx="797905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4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Utilité de la théorie de l’information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854427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Pour implémenter la fonction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Importance</a:t>
            </a:r>
            <a:r>
              <a:rPr lang="fr-FR" dirty="0"/>
              <a:t> dans l’algorithme d’apprentissage d’arbres de décisions</a:t>
            </a:r>
          </a:p>
          <a:p>
            <a:r>
              <a:rPr lang="fr-FR" dirty="0">
                <a:solidFill>
                  <a:srgbClr val="A03A86"/>
                </a:solidFill>
              </a:rPr>
              <a:t>Entropie d’une variable aléatoire</a:t>
            </a:r>
          </a:p>
          <a:p>
            <a:pPr lvl="1"/>
            <a:r>
              <a:rPr lang="fr-FR" sz="2400" dirty="0"/>
              <a:t>Mesure du contenu informationnel</a:t>
            </a:r>
          </a:p>
          <a:p>
            <a:pPr lvl="1"/>
            <a:r>
              <a:rPr lang="fr-FR" sz="2400" dirty="0"/>
              <a:t>I(E) = I(P(v</a:t>
            </a:r>
            <a:r>
              <a:rPr lang="fr-FR" sz="2400" baseline="-25000" dirty="0"/>
              <a:t>1</a:t>
            </a:r>
            <a:r>
              <a:rPr lang="fr-FR" sz="2400" dirty="0"/>
              <a:t>), … , P(</a:t>
            </a:r>
            <a:r>
              <a:rPr lang="fr-FR" sz="2400" dirty="0" err="1"/>
              <a:t>v</a:t>
            </a:r>
            <a:r>
              <a:rPr lang="fr-FR" sz="2400" baseline="-25000" dirty="0" err="1"/>
              <a:t>n</a:t>
            </a:r>
            <a:r>
              <a:rPr lang="fr-FR" sz="2400" dirty="0"/>
              <a:t>)) = </a:t>
            </a:r>
            <a:r>
              <a:rPr lang="fr-FR" sz="2400" dirty="0">
                <a:cs typeface="Arial" charset="0"/>
              </a:rPr>
              <a:t>Σ</a:t>
            </a:r>
            <a:r>
              <a:rPr lang="fr-FR" sz="2400" baseline="-25000" dirty="0" err="1"/>
              <a:t>i</a:t>
            </a:r>
            <a:r>
              <a:rPr lang="fr-FR" sz="2400" baseline="-25000" dirty="0"/>
              <a:t>=1</a:t>
            </a:r>
            <a:r>
              <a:rPr lang="fr-FR" sz="2400" dirty="0"/>
              <a:t> -P(v</a:t>
            </a:r>
            <a:r>
              <a:rPr lang="fr-FR" sz="2400" baseline="-25000" dirty="0"/>
              <a:t>i</a:t>
            </a:r>
            <a:r>
              <a:rPr lang="fr-FR" sz="2400" dirty="0"/>
              <a:t>) log</a:t>
            </a:r>
            <a:r>
              <a:rPr lang="fr-FR" sz="2400" baseline="-25000" dirty="0"/>
              <a:t>2</a:t>
            </a:r>
            <a:r>
              <a:rPr lang="fr-FR" sz="2400" dirty="0"/>
              <a:t> P(v</a:t>
            </a:r>
            <a:r>
              <a:rPr lang="fr-FR" sz="2400" baseline="-25000" dirty="0"/>
              <a:t>i</a:t>
            </a:r>
            <a:r>
              <a:rPr lang="fr-FR" sz="2400" dirty="0"/>
              <a:t>)</a:t>
            </a:r>
          </a:p>
          <a:p>
            <a:r>
              <a:rPr lang="fr-FR" dirty="0"/>
              <a:t>Pour un ensemble d’apprentissage contenant </a:t>
            </a:r>
          </a:p>
          <a:p>
            <a:pPr lvl="1"/>
            <a:r>
              <a:rPr lang="fr-FR" dirty="0"/>
              <a:t>p exemples positifs </a:t>
            </a:r>
          </a:p>
          <a:p>
            <a:pPr lvl="1"/>
            <a:r>
              <a:rPr lang="fr-FR" dirty="0"/>
              <a:t>n exemples négatifs: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Ex: 1 lancé de pièce  = (2/2) </a:t>
            </a:r>
            <a:r>
              <a:rPr lang="fr-FR" sz="2000" dirty="0"/>
              <a:t>log</a:t>
            </a:r>
            <a:r>
              <a:rPr lang="fr-FR" sz="2000" baseline="-25000" dirty="0"/>
              <a:t>2</a:t>
            </a:r>
            <a:r>
              <a:rPr lang="fr-FR" dirty="0"/>
              <a:t> 2 = 1 bit</a:t>
            </a:r>
          </a:p>
          <a:p>
            <a:pPr lvl="1"/>
            <a:r>
              <a:rPr lang="fr-FR" dirty="0"/>
              <a:t>Ex: 1 dé non pipé: (6/6) </a:t>
            </a:r>
            <a:r>
              <a:rPr lang="fr-FR" sz="2000" dirty="0"/>
              <a:t>log</a:t>
            </a:r>
            <a:r>
              <a:rPr lang="fr-FR" sz="2000" baseline="-25000" dirty="0"/>
              <a:t>2</a:t>
            </a:r>
            <a:r>
              <a:rPr lang="fr-FR" sz="2000" dirty="0"/>
              <a:t> 6 = 2.58 bits</a:t>
            </a:r>
          </a:p>
          <a:p>
            <a:pPr lvl="1"/>
            <a:r>
              <a:rPr lang="fr-FR" dirty="0"/>
              <a:t>Distribution uniforme </a:t>
            </a:r>
            <a:r>
              <a:rPr lang="fr-FR" dirty="0">
                <a:sym typeface="Wingdings" panose="05000000000000000000" pitchFamily="2" charset="2"/>
              </a:rPr>
              <a:t> plus d’information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aphicFrame>
        <p:nvGraphicFramePr>
          <p:cNvPr id="6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120588"/>
              </p:ext>
            </p:extLst>
          </p:nvPr>
        </p:nvGraphicFramePr>
        <p:xfrm>
          <a:off x="396240" y="4471001"/>
          <a:ext cx="5526024" cy="696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27120" imgH="419040" progId="Equation.3">
                  <p:embed/>
                </p:oleObj>
              </mc:Choice>
              <mc:Fallback>
                <p:oleObj name="Equation" r:id="rId2" imgW="3327120" imgH="419040" progId="Equation.3">
                  <p:embed/>
                  <p:pic>
                    <p:nvPicPr>
                      <p:cNvPr id="2356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" y="4471001"/>
                        <a:ext cx="5526024" cy="6962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4" descr="http://upload.wikimedia.org/wikipedia/commons/thumb/2/22/Binary_entropy_plot.svg/300px-Binary_entropy_plo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922" y="3952997"/>
            <a:ext cx="2428478" cy="242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8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Code de </a:t>
            </a:r>
            <a:r>
              <a:rPr lang="fr-FR" dirty="0" err="1">
                <a:solidFill>
                  <a:srgbClr val="A03A86"/>
                </a:solidFill>
              </a:rPr>
              <a:t>Huffman</a:t>
            </a:r>
            <a:endParaRPr lang="fr-FR" dirty="0">
              <a:solidFill>
                <a:srgbClr val="A03A8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827397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En 1952 au MIT, dans le cadre d’un travail scolaire:</a:t>
            </a:r>
          </a:p>
          <a:p>
            <a:pPr lvl="1"/>
            <a:r>
              <a:rPr lang="fr-FR" dirty="0"/>
              <a:t>Encodage élégant de messages</a:t>
            </a:r>
          </a:p>
          <a:p>
            <a:pPr marL="274638" lvl="1" indent="0">
              <a:buNone/>
            </a:pPr>
            <a:r>
              <a:rPr lang="fr-FR" dirty="0"/>
              <a:t>avec Probabilités des symboles</a:t>
            </a:r>
            <a:br>
              <a:rPr lang="fr-FR" dirty="0"/>
            </a:br>
            <a:r>
              <a:rPr lang="fr-FR" dirty="0"/>
              <a:t>des puissances entières de ½</a:t>
            </a:r>
          </a:p>
          <a:p>
            <a:r>
              <a:rPr lang="fr-FR" dirty="0"/>
              <a:t>Construction du code:</a:t>
            </a:r>
          </a:p>
          <a:p>
            <a:pPr lvl="1"/>
            <a:r>
              <a:rPr lang="fr-FR" dirty="0"/>
              <a:t>Tri des symboles selon</a:t>
            </a:r>
            <a:br>
              <a:rPr lang="fr-FR" dirty="0"/>
            </a:br>
            <a:r>
              <a:rPr lang="fr-FR" dirty="0"/>
              <a:t>la fréquence</a:t>
            </a:r>
          </a:p>
          <a:p>
            <a:pPr lvl="1"/>
            <a:r>
              <a:rPr lang="fr-FR" dirty="0"/>
              <a:t>Combinaison de symboles</a:t>
            </a:r>
            <a:br>
              <a:rPr lang="fr-FR" dirty="0"/>
            </a:br>
            <a:r>
              <a:rPr lang="fr-FR" dirty="0"/>
              <a:t>les moins fréquents</a:t>
            </a:r>
          </a:p>
          <a:p>
            <a:pPr lvl="1"/>
            <a:r>
              <a:rPr lang="fr-FR" dirty="0"/>
              <a:t>Tracé d’un chemin</a:t>
            </a:r>
          </a:p>
          <a:p>
            <a:r>
              <a:rPr lang="fr-FR" dirty="0">
                <a:sym typeface="Wingdings" panose="05000000000000000000" pitchFamily="2" charset="2"/>
              </a:rPr>
              <a:t> Arbre de décision</a:t>
            </a:r>
            <a:br>
              <a:rPr lang="fr-FR" dirty="0">
                <a:sym typeface="Wingdings" panose="05000000000000000000" pitchFamily="2" charset="2"/>
              </a:rPr>
            </a:br>
            <a:r>
              <a:rPr lang="fr-FR" dirty="0">
                <a:sym typeface="Wingdings" panose="05000000000000000000" pitchFamily="2" charset="2"/>
              </a:rPr>
              <a:t>optimal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 encodage robuste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469634" y="1981200"/>
            <a:ext cx="2283079" cy="2456814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7B70"/>
              </a:buClr>
              <a:buSzPct val="70000"/>
              <a:buFont typeface="Wingdings" pitchFamily="2" charset="2"/>
              <a:buChar char="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fr-FR" b="1" dirty="0"/>
              <a:t>Msg.	Prob.</a:t>
            </a:r>
            <a:endParaRPr lang="en-US" altLang="fr-FR" dirty="0"/>
          </a:p>
          <a:p>
            <a:pPr>
              <a:buFontTx/>
              <a:buNone/>
            </a:pPr>
            <a:r>
              <a:rPr lang="en-US" altLang="fr-FR" dirty="0"/>
              <a:t>A		.125</a:t>
            </a:r>
          </a:p>
          <a:p>
            <a:pPr>
              <a:buFontTx/>
              <a:buNone/>
            </a:pPr>
            <a:r>
              <a:rPr lang="en-US" altLang="fr-FR" dirty="0"/>
              <a:t>B		.125</a:t>
            </a:r>
          </a:p>
          <a:p>
            <a:pPr>
              <a:buFontTx/>
              <a:buNone/>
            </a:pPr>
            <a:r>
              <a:rPr lang="en-US" altLang="fr-FR" dirty="0"/>
              <a:t>C		.25</a:t>
            </a:r>
          </a:p>
          <a:p>
            <a:pPr>
              <a:buFontTx/>
              <a:buNone/>
            </a:pPr>
            <a:r>
              <a:rPr lang="en-US" altLang="fr-FR" dirty="0"/>
              <a:t>D		.5</a:t>
            </a:r>
          </a:p>
          <a:p>
            <a:endParaRPr lang="en-US" altLang="fr-FR" dirty="0"/>
          </a:p>
        </p:txBody>
      </p:sp>
      <p:grpSp>
        <p:nvGrpSpPr>
          <p:cNvPr id="31" name="Groupe 30"/>
          <p:cNvGrpSpPr/>
          <p:nvPr/>
        </p:nvGrpSpPr>
        <p:grpSpPr>
          <a:xfrm>
            <a:off x="3650234" y="2131695"/>
            <a:ext cx="2438400" cy="4222750"/>
            <a:chOff x="3650234" y="2131695"/>
            <a:chExt cx="2438400" cy="4222750"/>
          </a:xfrm>
        </p:grpSpPr>
        <p:sp>
          <p:nvSpPr>
            <p:cNvPr id="7" name="Line 29"/>
            <p:cNvSpPr>
              <a:spLocks noChangeShapeType="1"/>
            </p:cNvSpPr>
            <p:nvPr/>
          </p:nvSpPr>
          <p:spPr bwMode="auto">
            <a:xfrm>
              <a:off x="4945634" y="3503295"/>
              <a:ext cx="457200" cy="990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" name="Line 18"/>
            <p:cNvSpPr>
              <a:spLocks noChangeShapeType="1"/>
            </p:cNvSpPr>
            <p:nvPr/>
          </p:nvSpPr>
          <p:spPr bwMode="auto">
            <a:xfrm flipH="1">
              <a:off x="4564634" y="3579495"/>
              <a:ext cx="381000" cy="990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5326634" y="2436495"/>
              <a:ext cx="457200" cy="990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H="1">
              <a:off x="4945634" y="2436495"/>
              <a:ext cx="381000" cy="990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5555234" y="3198495"/>
              <a:ext cx="533400" cy="5334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fr-FR" b="1"/>
                <a:t>.5</a:t>
              </a:r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4640834" y="3198495"/>
              <a:ext cx="533400" cy="5334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fr-FR" b="1"/>
                <a:t>.5</a:t>
              </a: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5021834" y="2131695"/>
              <a:ext cx="533400" cy="5334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fr-FR" b="1" dirty="0"/>
                <a:t>1</a:t>
              </a: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4564634" y="4646295"/>
              <a:ext cx="457200" cy="990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H="1">
              <a:off x="4183634" y="4646295"/>
              <a:ext cx="381000" cy="990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4793234" y="5408295"/>
              <a:ext cx="533400" cy="5334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fr-FR" sz="1800" b="1"/>
                <a:t>.125</a:t>
              </a:r>
              <a:endParaRPr lang="en-US" altLang="fr-FR" b="1"/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3878834" y="5408295"/>
              <a:ext cx="533400" cy="5334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fr-FR" sz="1800" b="1"/>
                <a:t>.125</a:t>
              </a:r>
              <a:endParaRPr lang="en-US" altLang="fr-FR" b="1"/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4259834" y="4341495"/>
              <a:ext cx="533400" cy="5334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fr-FR" b="1"/>
                <a:t>.25</a:t>
              </a:r>
            </a:p>
          </p:txBody>
        </p: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3650234" y="5713095"/>
              <a:ext cx="51435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 sz="3600" b="1"/>
                <a:t>A</a:t>
              </a:r>
            </a:p>
          </p:txBody>
        </p:sp>
        <p:sp>
          <p:nvSpPr>
            <p:cNvPr id="20" name="Text Box 23"/>
            <p:cNvSpPr txBox="1">
              <a:spLocks noChangeArrowheads="1"/>
            </p:cNvSpPr>
            <p:nvPr/>
          </p:nvSpPr>
          <p:spPr bwMode="auto">
            <a:xfrm>
              <a:off x="5479034" y="4570095"/>
              <a:ext cx="51435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 sz="3600" b="1"/>
                <a:t>C</a:t>
              </a:r>
            </a:p>
          </p:txBody>
        </p:sp>
        <p:sp>
          <p:nvSpPr>
            <p:cNvPr id="21" name="Text Box 24"/>
            <p:cNvSpPr txBox="1">
              <a:spLocks noChangeArrowheads="1"/>
            </p:cNvSpPr>
            <p:nvPr/>
          </p:nvSpPr>
          <p:spPr bwMode="auto">
            <a:xfrm>
              <a:off x="5098034" y="5713095"/>
              <a:ext cx="48895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 sz="3600" b="1"/>
                <a:t>B</a:t>
              </a:r>
            </a:p>
          </p:txBody>
        </p:sp>
        <p:sp>
          <p:nvSpPr>
            <p:cNvPr id="22" name="Oval 30"/>
            <p:cNvSpPr>
              <a:spLocks noChangeArrowheads="1"/>
            </p:cNvSpPr>
            <p:nvPr/>
          </p:nvSpPr>
          <p:spPr bwMode="auto">
            <a:xfrm>
              <a:off x="5174234" y="4265295"/>
              <a:ext cx="533400" cy="5334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fr-FR" b="1"/>
                <a:t>.25</a:t>
              </a:r>
              <a:endParaRPr lang="en-US" altLang="fr-FR" sz="3200" b="1"/>
            </a:p>
          </p:txBody>
        </p:sp>
        <p:sp>
          <p:nvSpPr>
            <p:cNvPr id="23" name="Text Box 31"/>
            <p:cNvSpPr txBox="1">
              <a:spLocks noChangeArrowheads="1"/>
            </p:cNvSpPr>
            <p:nvPr/>
          </p:nvSpPr>
          <p:spPr bwMode="auto">
            <a:xfrm>
              <a:off x="4717034" y="266509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 i="1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4" name="Text Box 33"/>
            <p:cNvSpPr txBox="1">
              <a:spLocks noChangeArrowheads="1"/>
            </p:cNvSpPr>
            <p:nvPr/>
          </p:nvSpPr>
          <p:spPr bwMode="auto">
            <a:xfrm>
              <a:off x="5631434" y="258889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 i="1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5" name="Text Box 34"/>
            <p:cNvSpPr txBox="1">
              <a:spLocks noChangeArrowheads="1"/>
            </p:cNvSpPr>
            <p:nvPr/>
          </p:nvSpPr>
          <p:spPr bwMode="auto">
            <a:xfrm>
              <a:off x="4031234" y="487489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 i="1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6" name="Text Box 35"/>
            <p:cNvSpPr txBox="1">
              <a:spLocks noChangeArrowheads="1"/>
            </p:cNvSpPr>
            <p:nvPr/>
          </p:nvSpPr>
          <p:spPr bwMode="auto">
            <a:xfrm>
              <a:off x="4412234" y="373189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 i="1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7" name="Text Box 36"/>
            <p:cNvSpPr txBox="1">
              <a:spLocks noChangeArrowheads="1"/>
            </p:cNvSpPr>
            <p:nvPr/>
          </p:nvSpPr>
          <p:spPr bwMode="auto">
            <a:xfrm>
              <a:off x="5174234" y="365569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 i="1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8" name="Text Box 37"/>
            <p:cNvSpPr txBox="1">
              <a:spLocks noChangeArrowheads="1"/>
            </p:cNvSpPr>
            <p:nvPr/>
          </p:nvSpPr>
          <p:spPr bwMode="auto">
            <a:xfrm>
              <a:off x="4793234" y="4798695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 i="1">
                  <a:solidFill>
                    <a:srgbClr val="FF0000"/>
                  </a:solidFill>
                </a:rPr>
                <a:t>1</a:t>
              </a:r>
            </a:p>
          </p:txBody>
        </p:sp>
      </p:grpSp>
      <p:graphicFrame>
        <p:nvGraphicFramePr>
          <p:cNvPr id="29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8989"/>
              </p:ext>
            </p:extLst>
          </p:nvPr>
        </p:nvGraphicFramePr>
        <p:xfrm>
          <a:off x="6109970" y="4493895"/>
          <a:ext cx="28575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038856" imgH="2029155" progId="Excel.Sheet.8">
                  <p:embed/>
                </p:oleObj>
              </mc:Choice>
              <mc:Fallback>
                <p:oleObj name="Worksheet" r:id="rId2" imgW="3038856" imgH="2029155" progId="Excel.Sheet.8">
                  <p:embed/>
                  <p:pic>
                    <p:nvPicPr>
                      <p:cNvPr id="31236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9970" y="4493895"/>
                        <a:ext cx="28575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000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Gain informationnel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949953"/>
          </a:xfrm>
        </p:spPr>
        <p:txBody>
          <a:bodyPr>
            <a:normAutofit fontScale="70000" lnSpcReduction="20000"/>
          </a:bodyPr>
          <a:lstStyle/>
          <a:p>
            <a:r>
              <a:rPr lang="fr-FR" sz="2900" i="1" dirty="0"/>
              <a:t>A</a:t>
            </a:r>
            <a:r>
              <a:rPr lang="fr-FR" sz="2900" dirty="0"/>
              <a:t> divise </a:t>
            </a:r>
            <a:r>
              <a:rPr lang="fr-FR" sz="2900" i="1" dirty="0"/>
              <a:t>E</a:t>
            </a:r>
            <a:r>
              <a:rPr lang="fr-FR" sz="2900" dirty="0"/>
              <a:t> en sous-ensembles </a:t>
            </a:r>
            <a:r>
              <a:rPr lang="fr-FR" sz="3200" i="1" dirty="0"/>
              <a:t>E</a:t>
            </a:r>
            <a:r>
              <a:rPr lang="fr-FR" sz="3200" i="1" baseline="-25000" dirty="0"/>
              <a:t>1</a:t>
            </a:r>
            <a:r>
              <a:rPr lang="fr-FR" sz="3200" dirty="0"/>
              <a:t>, … , </a:t>
            </a:r>
            <a:r>
              <a:rPr lang="fr-FR" sz="3200" i="1" dirty="0" err="1"/>
              <a:t>E</a:t>
            </a:r>
            <a:r>
              <a:rPr lang="fr-FR" sz="3200" i="1" baseline="-25000" dirty="0" err="1">
                <a:latin typeface="Monotype Corsiva" pitchFamily="66" charset="0"/>
              </a:rPr>
              <a:t>v</a:t>
            </a:r>
            <a:r>
              <a:rPr lang="fr-FR" sz="2900" dirty="0"/>
              <a:t> selon leur valeurs pour A, avec </a:t>
            </a:r>
            <a:r>
              <a:rPr lang="fr-FR" sz="3200" i="1" dirty="0">
                <a:latin typeface="Monotype Corsiva" pitchFamily="66" charset="0"/>
              </a:rPr>
              <a:t>v </a:t>
            </a:r>
            <a:r>
              <a:rPr lang="fr-FR" sz="2900" dirty="0"/>
              <a:t>valeurs pour A</a:t>
            </a:r>
          </a:p>
          <a:p>
            <a:endParaRPr lang="fr-FR" sz="2900" dirty="0"/>
          </a:p>
          <a:p>
            <a:endParaRPr lang="fr-FR" sz="2900" dirty="0"/>
          </a:p>
          <a:p>
            <a:r>
              <a:rPr lang="fr-FR" sz="2900" dirty="0"/>
              <a:t>Gain d’information (</a:t>
            </a:r>
            <a:r>
              <a:rPr lang="fr-FR" sz="2900" i="1" dirty="0"/>
              <a:t>IG</a:t>
            </a:r>
            <a:r>
              <a:rPr lang="fr-FR" sz="2900" dirty="0"/>
              <a:t>) ou réduction en entropie du test sur l’attribut:</a:t>
            </a:r>
          </a:p>
          <a:p>
            <a:endParaRPr lang="fr-FR" sz="2900" dirty="0"/>
          </a:p>
          <a:p>
            <a:endParaRPr lang="fr-FR" sz="2900" dirty="0"/>
          </a:p>
          <a:p>
            <a:pPr lvl="1"/>
            <a:endParaRPr lang="fr-FR" sz="2400" dirty="0"/>
          </a:p>
          <a:p>
            <a:r>
              <a:rPr lang="fr-FR" sz="2900" dirty="0"/>
              <a:t>On choisir l’attribut avec le plus gros </a:t>
            </a:r>
            <a:r>
              <a:rPr lang="fr-FR" sz="2900" i="1" dirty="0"/>
              <a:t>IG (« importance »)</a:t>
            </a:r>
          </a:p>
          <a:p>
            <a:r>
              <a:rPr lang="fr-FR" sz="2900" dirty="0"/>
              <a:t>Exemple clients / type:</a:t>
            </a:r>
          </a:p>
          <a:p>
            <a:pPr lvl="1"/>
            <a:r>
              <a:rPr lang="fr-FR" sz="2400" dirty="0"/>
              <a:t>Ensemble d’apprentissage: p = n = 6, I(6/12, 6/12) = 1 bit d’information (= pièce) </a:t>
            </a:r>
          </a:p>
          <a:p>
            <a:pPr lvl="1"/>
            <a:endParaRPr lang="fr-FR" sz="2400" dirty="0"/>
          </a:p>
          <a:p>
            <a:pPr lvl="1"/>
            <a:endParaRPr lang="fr-FR" sz="2400" dirty="0"/>
          </a:p>
          <a:p>
            <a:pPr lvl="1"/>
            <a:endParaRPr lang="fr-FR" sz="2400" dirty="0"/>
          </a:p>
          <a:p>
            <a:pPr lvl="1"/>
            <a:endParaRPr lang="fr-FR" sz="2400" dirty="0"/>
          </a:p>
          <a:p>
            <a:pPr lvl="1"/>
            <a:r>
              <a:rPr lang="fr-FR" sz="2400" i="1" dirty="0"/>
              <a:t>Clients</a:t>
            </a:r>
            <a:r>
              <a:rPr lang="fr-FR" sz="2400" dirty="0"/>
              <a:t> a le IG le plus fort de tous les attributs donc il est choisi comme racine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228195"/>
              </p:ext>
            </p:extLst>
          </p:nvPr>
        </p:nvGraphicFramePr>
        <p:xfrm>
          <a:off x="2046288" y="1905000"/>
          <a:ext cx="421640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2374560" imgH="444240" progId="Equation.3">
                  <p:embed/>
                </p:oleObj>
              </mc:Choice>
              <mc:Fallback>
                <p:oleObj name="Équation" r:id="rId2" imgW="2374560" imgH="444240" progId="Equation.3">
                  <p:embed/>
                  <p:pic>
                    <p:nvPicPr>
                      <p:cNvPr id="2458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6288" y="1905000"/>
                        <a:ext cx="4216400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915739"/>
              </p:ext>
            </p:extLst>
          </p:nvPr>
        </p:nvGraphicFramePr>
        <p:xfrm>
          <a:off x="2071688" y="2984500"/>
          <a:ext cx="40100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4" imgW="2158920" imgH="419040" progId="Equation.3">
                  <p:embed/>
                </p:oleObj>
              </mc:Choice>
              <mc:Fallback>
                <p:oleObj name="Équation" r:id="rId4" imgW="2158920" imgH="419040" progId="Equation.3">
                  <p:embed/>
                  <p:pic>
                    <p:nvPicPr>
                      <p:cNvPr id="2458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8" y="2984500"/>
                        <a:ext cx="4010025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465315"/>
              </p:ext>
            </p:extLst>
          </p:nvPr>
        </p:nvGraphicFramePr>
        <p:xfrm>
          <a:off x="962025" y="4747939"/>
          <a:ext cx="5514975" cy="100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6" imgW="4457520" imgH="812520" progId="Equation.3">
                  <p:embed/>
                </p:oleObj>
              </mc:Choice>
              <mc:Fallback>
                <p:oleObj name="Équation" r:id="rId6" imgW="4457520" imgH="812520" progId="Equation.3">
                  <p:embed/>
                  <p:pic>
                    <p:nvPicPr>
                      <p:cNvPr id="256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4747939"/>
                        <a:ext cx="5514975" cy="10059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346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d’arbre appris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883277"/>
          </a:xfrm>
        </p:spPr>
        <p:txBody>
          <a:bodyPr/>
          <a:lstStyle/>
          <a:p>
            <a:r>
              <a:rPr lang="fr-FR" dirty="0"/>
              <a:t>Arbre de décision appris à partir des 12 exemples: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Substantiellement plus simple que l’arbre « naturel »</a:t>
            </a:r>
          </a:p>
          <a:p>
            <a:pPr lvl="1"/>
            <a:r>
              <a:rPr lang="fr-FR" dirty="0"/>
              <a:t>Une hypothèse plus complexe n’est pas requise par les données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133600"/>
            <a:ext cx="5282886" cy="328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7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>
                <a:solidFill>
                  <a:srgbClr val="7B9899"/>
                </a:solidFill>
              </a:rPr>
              <a:t>Plan du cours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30B7BF-8379-44F7-AF5B-6228F8D518DA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253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1625" y="1527175"/>
            <a:ext cx="8504238" cy="4572000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noProof="0" dirty="0">
                <a:solidFill>
                  <a:schemeClr val="tx1">
                    <a:alpha val="23000"/>
                  </a:schemeClr>
                </a:solidFill>
              </a:rPr>
              <a:t>Introduction</a:t>
            </a:r>
          </a:p>
          <a:p>
            <a:pPr marL="571500" indent="-571500">
              <a:buFont typeface="+mj-lt"/>
              <a:buAutoNum type="romanUcPeriod"/>
            </a:pPr>
            <a:r>
              <a:rPr lang="fr-FR" noProof="0" dirty="0">
                <a:solidFill>
                  <a:schemeClr val="tx1">
                    <a:alpha val="23000"/>
                  </a:schemeClr>
                </a:solidFill>
              </a:rPr>
              <a:t>Résolution de problèmes</a:t>
            </a:r>
          </a:p>
          <a:p>
            <a:pPr marL="571500" indent="-571500">
              <a:buFont typeface="+mj-lt"/>
              <a:buAutoNum type="romanUcPeriod"/>
            </a:pPr>
            <a:r>
              <a:rPr lang="fr-FR" noProof="0" dirty="0">
                <a:solidFill>
                  <a:schemeClr val="tx1">
                    <a:alpha val="23000"/>
                  </a:schemeClr>
                </a:solidFill>
              </a:rPr>
              <a:t>Bases de connaissances et logique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solidFill>
                  <a:schemeClr val="tx1">
                    <a:alpha val="23000"/>
                  </a:schemeClr>
                </a:solidFill>
              </a:rPr>
              <a:t>Incertitude et modèles probabilistes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/>
              <a:t>Apprentissage</a:t>
            </a:r>
          </a:p>
          <a:p>
            <a:pPr marL="571500" indent="-571500">
              <a:buFont typeface="+mj-lt"/>
              <a:buAutoNum type="romanUcPeriod"/>
            </a:pPr>
            <a:r>
              <a:rPr lang="fr-FR" noProof="0" dirty="0">
                <a:solidFill>
                  <a:schemeClr val="tx1">
                    <a:alpha val="23000"/>
                  </a:schemeClr>
                </a:solidFill>
              </a:rPr>
              <a:t>Traitement du langage naturel</a:t>
            </a:r>
          </a:p>
          <a:p>
            <a:pPr marL="571500" indent="-571500">
              <a:buFont typeface="+mj-lt"/>
              <a:buAutoNum type="romanUcPeriod"/>
            </a:pPr>
            <a:r>
              <a:rPr lang="fr-FR" noProof="0" dirty="0">
                <a:solidFill>
                  <a:schemeClr val="tx1">
                    <a:alpha val="23000"/>
                  </a:schemeClr>
                </a:solidFill>
              </a:rPr>
              <a:t>Présentation projets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10325"/>
            <a:ext cx="3581400" cy="36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</a:rPr>
              <a:t>IA 101</a:t>
            </a:r>
          </a:p>
        </p:txBody>
      </p:sp>
    </p:spTree>
    <p:extLst>
      <p:ext uri="{BB962C8B-B14F-4D97-AF65-F5344CB8AC3E}">
        <p14:creationId xmlns:p14="http://schemas.microsoft.com/office/powerpoint/2010/main" val="243802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Efficacité des arbres de décision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/>
              <a:t>Méthode d’apprentissage la plus élémentaire</a:t>
            </a:r>
          </a:p>
          <a:p>
            <a:pPr lvl="1"/>
            <a:r>
              <a:rPr lang="fr-FR" dirty="0"/>
              <a:t>Très efficace sur de nombreux problèmes</a:t>
            </a:r>
          </a:p>
          <a:p>
            <a:r>
              <a:rPr lang="fr-FR" dirty="0"/>
              <a:t>Dans beaucoup de cas similaire à l’expertise humaine et fournissant de meilleures performances</a:t>
            </a:r>
          </a:p>
          <a:p>
            <a:pPr lvl="1"/>
            <a:r>
              <a:rPr lang="fr-FR" dirty="0"/>
              <a:t>Diagnostic des cancers du sein: </a:t>
            </a:r>
          </a:p>
          <a:p>
            <a:pPr lvl="2"/>
            <a:r>
              <a:rPr lang="fr-FR" dirty="0"/>
              <a:t>65% </a:t>
            </a:r>
            <a:r>
              <a:rPr lang="fr-FR" dirty="0">
                <a:sym typeface="Wingdings" panose="05000000000000000000" pitchFamily="2" charset="2"/>
              </a:rPr>
              <a:t></a:t>
            </a:r>
            <a:r>
              <a:rPr lang="fr-FR" dirty="0"/>
              <a:t> homme </a:t>
            </a:r>
          </a:p>
          <a:p>
            <a:pPr lvl="2"/>
            <a:r>
              <a:rPr lang="fr-FR" dirty="0"/>
              <a:t>72% </a:t>
            </a:r>
            <a:r>
              <a:rPr lang="fr-FR" dirty="0">
                <a:sym typeface="Wingdings" panose="05000000000000000000" pitchFamily="2" charset="2"/>
              </a:rPr>
              <a:t> </a:t>
            </a:r>
            <a:r>
              <a:rPr lang="fr-FR" dirty="0"/>
              <a:t>arbre</a:t>
            </a:r>
          </a:p>
          <a:p>
            <a:pPr lvl="1"/>
            <a:r>
              <a:rPr lang="fr-FR" dirty="0"/>
              <a:t>BP: conception d’un arbre de décision pour la séparation gaz/pétrole en remplacement d’un ancien système expert.</a:t>
            </a:r>
          </a:p>
          <a:p>
            <a:pPr lvl="1"/>
            <a:r>
              <a:rPr lang="fr-FR" dirty="0" err="1"/>
              <a:t>Cessna</a:t>
            </a:r>
            <a:r>
              <a:rPr lang="fr-FR" dirty="0"/>
              <a:t> a conçu un pilote automatique avec 90000 exemples et 20 attributs par exemple 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4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de l’algorithme d’apprentissage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/>
              <a:t>Utilisation de ratios de gain</a:t>
            </a:r>
          </a:p>
          <a:p>
            <a:r>
              <a:rPr lang="fr-FR" dirty="0"/>
              <a:t>Domaines de données réelles / continues</a:t>
            </a:r>
          </a:p>
          <a:p>
            <a:r>
              <a:rPr lang="fr-FR" dirty="0"/>
              <a:t>Génération de règles</a:t>
            </a:r>
          </a:p>
          <a:p>
            <a:r>
              <a:rPr lang="fr-FR" dirty="0"/>
              <a:t>Elagage</a:t>
            </a:r>
          </a:p>
          <a:p>
            <a:r>
              <a:rPr lang="fr-FR" dirty="0"/>
              <a:t>Algorithmes C4.5 puis See5</a:t>
            </a:r>
          </a:p>
          <a:p>
            <a:pPr lvl="1"/>
            <a:r>
              <a:rPr lang="fr-FR" dirty="0"/>
              <a:t>Combinaison de la plupart des optimisations</a:t>
            </a:r>
          </a:p>
          <a:p>
            <a:pPr lvl="1"/>
            <a:r>
              <a:rPr lang="fr-FR" dirty="0"/>
              <a:t>See5 beaucoup plus rapide mais uniquement en GPL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1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Ratios de gain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883277"/>
          </a:xfrm>
        </p:spPr>
        <p:txBody>
          <a:bodyPr/>
          <a:lstStyle/>
          <a:p>
            <a:r>
              <a:rPr lang="fr-FR" dirty="0"/>
              <a:t>Le critère de gain d’information favorise les attributs qui ont un grand nombre de valeurs</a:t>
            </a:r>
          </a:p>
          <a:p>
            <a:pPr lvl="1"/>
            <a:r>
              <a:rPr lang="fr-FR" dirty="0"/>
              <a:t>Si D a une valeur distincte pour chaque exemple, I(D,E) = 0 et donc IG(D,E) est maximal</a:t>
            </a:r>
          </a:p>
          <a:p>
            <a:r>
              <a:rPr lang="fr-FR" dirty="0"/>
              <a:t>Pour compenser, </a:t>
            </a:r>
            <a:r>
              <a:rPr lang="fr-FR" dirty="0" err="1"/>
              <a:t>Quinlan</a:t>
            </a:r>
            <a:r>
              <a:rPr lang="fr-FR" dirty="0"/>
              <a:t> remplace IG par le ratio:</a:t>
            </a:r>
          </a:p>
          <a:p>
            <a:pPr lvl="1"/>
            <a:r>
              <a:rPr lang="fr-FR" dirty="0" err="1"/>
              <a:t>GainRatio</a:t>
            </a:r>
            <a:r>
              <a:rPr lang="fr-FR" dirty="0"/>
              <a:t>(D,E) = IG(D,E) / </a:t>
            </a:r>
            <a:r>
              <a:rPr lang="fr-FR" dirty="0" err="1"/>
              <a:t>SplitInfo</a:t>
            </a:r>
            <a:r>
              <a:rPr lang="fr-FR" dirty="0"/>
              <a:t>(D,E)</a:t>
            </a:r>
          </a:p>
          <a:p>
            <a:r>
              <a:rPr lang="fr-FR" dirty="0" err="1"/>
              <a:t>SplitInfo</a:t>
            </a:r>
            <a:r>
              <a:rPr lang="fr-FR" dirty="0"/>
              <a:t>(D,E) est l’information due à la partition de E sur les bases de l’attribut catégoriel D</a:t>
            </a:r>
          </a:p>
          <a:p>
            <a:pPr lvl="1"/>
            <a:r>
              <a:rPr lang="fr-FR" altLang="fr-FR" sz="2000" dirty="0" err="1"/>
              <a:t>SplitInfo</a:t>
            </a:r>
            <a:r>
              <a:rPr lang="fr-FR" altLang="fr-FR" sz="2000" dirty="0"/>
              <a:t>(D,E)  =  I(|E1|/|E|, |E2|/|E|, .., |</a:t>
            </a:r>
            <a:r>
              <a:rPr lang="fr-FR" altLang="fr-FR" sz="2000" dirty="0" err="1"/>
              <a:t>Em</a:t>
            </a:r>
            <a:r>
              <a:rPr lang="fr-FR" altLang="fr-FR" sz="2000" dirty="0"/>
              <a:t>|/|E|)</a:t>
            </a:r>
            <a:endParaRPr lang="fr-FR" altLang="fr-FR" dirty="0"/>
          </a:p>
          <a:p>
            <a:pPr lvl="1"/>
            <a:r>
              <a:rPr lang="fr-FR" dirty="0" err="1"/>
              <a:t>SplitInfo</a:t>
            </a:r>
            <a:r>
              <a:rPr lang="fr-FR" dirty="0"/>
              <a:t>(Clients, E)= - (1/6 log 1/6 + 1/3 log 1/3 + ½  log ½) 				=0.36</a:t>
            </a:r>
          </a:p>
          <a:p>
            <a:pPr lvl="1"/>
            <a:r>
              <a:rPr lang="fr-FR" dirty="0" err="1"/>
              <a:t>GainRation</a:t>
            </a:r>
            <a:r>
              <a:rPr lang="fr-FR" dirty="0"/>
              <a:t>(Clients, E) = 1.47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5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Valeurs réelles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/>
              <a:t>On sélection un ensemble de seuils définissant des intervalle</a:t>
            </a:r>
          </a:p>
          <a:p>
            <a:r>
              <a:rPr lang="fr-FR" dirty="0"/>
              <a:t>Chaque intervalle devient une valeur discrète de l’attribut</a:t>
            </a:r>
          </a:p>
          <a:p>
            <a:r>
              <a:rPr lang="fr-FR" dirty="0"/>
              <a:t>Diviser selon:</a:t>
            </a:r>
          </a:p>
          <a:p>
            <a:pPr lvl="1"/>
            <a:r>
              <a:rPr lang="fr-FR" dirty="0"/>
              <a:t>Des heuristiques simples (médianes, quarts etc.)</a:t>
            </a:r>
          </a:p>
          <a:p>
            <a:pPr lvl="1"/>
            <a:r>
              <a:rPr lang="fr-FR" dirty="0"/>
              <a:t>Les connaissances du domaine (</a:t>
            </a:r>
            <a:r>
              <a:rPr lang="fr-FR" dirty="0" err="1"/>
              <a:t>nourisson</a:t>
            </a:r>
            <a:r>
              <a:rPr lang="fr-FR" dirty="0"/>
              <a:t> 0-1, tout petit 3-5 écolier 5-8 etc.)</a:t>
            </a:r>
          </a:p>
          <a:p>
            <a:pPr lvl="1"/>
            <a:r>
              <a:rPr lang="fr-FR" dirty="0"/>
              <a:t>Le résultat d’un nouveau problème d’apprentissage</a:t>
            </a:r>
          </a:p>
          <a:p>
            <a:pPr lvl="2"/>
            <a:r>
              <a:rPr lang="fr-FR" dirty="0"/>
              <a:t>On teste et on regarde l’efficacité</a:t>
            </a:r>
          </a:p>
          <a:p>
            <a:pPr lvl="2"/>
            <a:r>
              <a:rPr lang="fr-FR" dirty="0"/>
              <a:t>On utilise la dichotomie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4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Conversion des arbres de décision en règles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/>
              <a:t>Dériver un ensemble de règle d’un arbre de décision:</a:t>
            </a:r>
          </a:p>
          <a:p>
            <a:pPr lvl="1"/>
            <a:r>
              <a:rPr lang="fr-FR" dirty="0"/>
              <a:t>Ecrire une règle pour chaque chemin dans l’arbre de décision depuis la racine à une feuille</a:t>
            </a:r>
          </a:p>
          <a:p>
            <a:r>
              <a:rPr lang="fr-FR" dirty="0"/>
              <a:t>Dans cette règle la partie de gauche est dérivée facilement des nœuds et labels des chemins</a:t>
            </a:r>
          </a:p>
          <a:p>
            <a:r>
              <a:rPr lang="fr-FR" dirty="0"/>
              <a:t>Les règles résultantes peuvent être simplifiées:</a:t>
            </a:r>
          </a:p>
          <a:p>
            <a:pPr lvl="1"/>
            <a:r>
              <a:rPr lang="fr-FR" dirty="0"/>
              <a:t>Si en supprimant des conditions, les sous-ensembles sont les mêmes</a:t>
            </a:r>
          </a:p>
          <a:p>
            <a:pPr lvl="1"/>
            <a:r>
              <a:rPr lang="fr-FR" dirty="0"/>
              <a:t>Par des </a:t>
            </a:r>
            <a:r>
              <a:rPr lang="fr-FR" dirty="0" err="1"/>
              <a:t>métaconditions</a:t>
            </a:r>
            <a:r>
              <a:rPr lang="fr-FR" dirty="0"/>
              <a:t> (« en l’absence d’autre règle spécifique …»)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1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Elagage des arbres de décision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/>
              <a:t>L’élagage d’un arbre de décision consiste à remplacer un sous arbre par une feuille.</a:t>
            </a:r>
          </a:p>
          <a:p>
            <a:r>
              <a:rPr lang="fr-FR" dirty="0"/>
              <a:t>Le remplacement a lieu si la règle de décision établit que le taux d’erreur espéré dans le sous arbre est plus grand que celui dans la simple feuille</a:t>
            </a:r>
          </a:p>
          <a:p>
            <a:r>
              <a:rPr lang="fr-FR" dirty="0"/>
              <a:t>Exemple pour un attribut couleur</a:t>
            </a:r>
          </a:p>
          <a:p>
            <a:pPr lvl="1"/>
            <a:r>
              <a:rPr lang="fr-FR" dirty="0"/>
              <a:t>Entrainement: 1 rouge vrai et 2 bleu faux</a:t>
            </a:r>
          </a:p>
          <a:p>
            <a:pPr lvl="1"/>
            <a:r>
              <a:rPr lang="fr-FR" dirty="0"/>
              <a:t>Test: 3 rouges faux et un bleu vrai</a:t>
            </a:r>
          </a:p>
          <a:p>
            <a:pPr lvl="1"/>
            <a:r>
              <a:rPr lang="fr-FR" dirty="0"/>
              <a:t>Remplacement par Faux </a:t>
            </a:r>
            <a:r>
              <a:rPr lang="fr-FR" dirty="0">
                <a:sym typeface="Wingdings" panose="05000000000000000000" pitchFamily="2" charset="2"/>
              </a:rPr>
              <a:t> 2 erreurs au lieu de 4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5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Résumé arbres de décision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883277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L’induction d’arbres de décision est l’une des méthodes d’apprentissage les plus utilisées</a:t>
            </a:r>
          </a:p>
          <a:p>
            <a:r>
              <a:rPr lang="fr-FR" dirty="0"/>
              <a:t>Surpasse les humains dans de nombreux problème</a:t>
            </a:r>
          </a:p>
          <a:p>
            <a:pPr lvl="1"/>
            <a:r>
              <a:rPr lang="fr-FR" dirty="0"/>
              <a:t>Apprentissage utilise le gain informationnel.</a:t>
            </a:r>
          </a:p>
          <a:p>
            <a:r>
              <a:rPr lang="fr-FR" dirty="0"/>
              <a:t>Points forts</a:t>
            </a:r>
          </a:p>
          <a:p>
            <a:pPr lvl="1"/>
            <a:r>
              <a:rPr lang="fr-FR" dirty="0"/>
              <a:t>Rapide</a:t>
            </a:r>
          </a:p>
          <a:p>
            <a:pPr lvl="1"/>
            <a:r>
              <a:rPr lang="fr-FR" dirty="0"/>
              <a:t>Simple</a:t>
            </a:r>
          </a:p>
          <a:p>
            <a:pPr lvl="1"/>
            <a:r>
              <a:rPr lang="fr-FR" dirty="0"/>
              <a:t>Compréhensible</a:t>
            </a:r>
          </a:p>
          <a:p>
            <a:pPr lvl="1"/>
            <a:r>
              <a:rPr lang="fr-FR" dirty="0"/>
              <a:t> Empiriquement valide</a:t>
            </a:r>
          </a:p>
          <a:p>
            <a:pPr lvl="1"/>
            <a:r>
              <a:rPr lang="fr-FR" dirty="0"/>
              <a:t> Robuste vis-à-vis du bruit</a:t>
            </a:r>
          </a:p>
          <a:p>
            <a:r>
              <a:rPr lang="fr-FR" dirty="0"/>
              <a:t>Points faibles:</a:t>
            </a:r>
          </a:p>
          <a:p>
            <a:pPr lvl="1"/>
            <a:r>
              <a:rPr lang="fr-FR" dirty="0"/>
              <a:t>Découpe à un seul attribut limite le type d’arbres / problèmes supportés</a:t>
            </a:r>
          </a:p>
          <a:p>
            <a:pPr lvl="1"/>
            <a:r>
              <a:rPr lang="fr-FR" dirty="0"/>
              <a:t>Les arbres de grande taille sont durs à comprendre</a:t>
            </a:r>
          </a:p>
          <a:p>
            <a:pPr lvl="1"/>
            <a:r>
              <a:rPr lang="fr-FR" dirty="0"/>
              <a:t>Nécessite des vecteurs de taille fixe</a:t>
            </a:r>
          </a:p>
          <a:p>
            <a:pPr lvl="1"/>
            <a:r>
              <a:rPr lang="fr-FR" dirty="0"/>
              <a:t>Non incrémental (méthode en batch)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1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BC3615-D0C3-46A0-81CF-C682F5491166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21508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10325"/>
            <a:ext cx="3581400" cy="36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</a:rPr>
              <a:t>IA 101</a:t>
            </a:r>
          </a:p>
        </p:txBody>
      </p:sp>
    </p:spTree>
    <p:extLst>
      <p:ext uri="{BB962C8B-B14F-4D97-AF65-F5344CB8AC3E}">
        <p14:creationId xmlns:p14="http://schemas.microsoft.com/office/powerpoint/2010/main" val="1444717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Mesure de performance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781804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Comment sait-on que </a:t>
            </a:r>
            <a:r>
              <a:rPr lang="fr-FR" sz="2800" i="1" dirty="0"/>
              <a:t>h </a:t>
            </a:r>
            <a:r>
              <a:rPr lang="fr-FR" sz="2800" i="1" dirty="0">
                <a:cs typeface="Arial" charset="0"/>
              </a:rPr>
              <a:t>≈ </a:t>
            </a:r>
            <a:r>
              <a:rPr lang="fr-FR" sz="2800" i="1" dirty="0"/>
              <a:t>f</a:t>
            </a:r>
            <a:r>
              <a:rPr lang="fr-FR" dirty="0"/>
              <a:t> ?</a:t>
            </a:r>
          </a:p>
          <a:p>
            <a:pPr marL="788988" lvl="1" indent="-514350">
              <a:buFont typeface="+mj-lt"/>
              <a:buAutoNum type="arabicPeriod"/>
            </a:pPr>
            <a:r>
              <a:rPr lang="fr-FR" dirty="0"/>
              <a:t>Utilisation des théorèmes de la théorie de l’apprentissage</a:t>
            </a:r>
          </a:p>
          <a:p>
            <a:pPr marL="1063625" lvl="2" indent="-514350"/>
            <a:r>
              <a:rPr lang="fr-FR" dirty="0"/>
              <a:t>Hypothèse de stationnarité de la distribution des exemples</a:t>
            </a:r>
          </a:p>
          <a:p>
            <a:pPr marL="788988" lvl="1" indent="-514350">
              <a:buFont typeface="+mj-lt"/>
              <a:buAutoNum type="arabicPeriod"/>
            </a:pPr>
            <a:r>
              <a:rPr lang="fr-FR" dirty="0"/>
              <a:t>On essaie h sur un nouvel </a:t>
            </a:r>
            <a:r>
              <a:rPr lang="fr-FR" dirty="0">
                <a:solidFill>
                  <a:srgbClr val="A03A86"/>
                </a:solidFill>
              </a:rPr>
              <a:t>ensemble de test </a:t>
            </a:r>
            <a:r>
              <a:rPr lang="fr-FR" dirty="0"/>
              <a:t>d’exemples </a:t>
            </a:r>
          </a:p>
          <a:p>
            <a:pPr marL="892175" lvl="2" indent="-342900"/>
            <a:r>
              <a:rPr lang="fr-FR" dirty="0"/>
              <a:t>On utilise la même distribution sur l’espace des exemple</a:t>
            </a:r>
          </a:p>
          <a:p>
            <a:r>
              <a:rPr lang="fr-FR" dirty="0">
                <a:solidFill>
                  <a:srgbClr val="A03A86"/>
                </a:solidFill>
              </a:rPr>
              <a:t>Courbe d’apprentissage</a:t>
            </a:r>
          </a:p>
          <a:p>
            <a:pPr lvl="1"/>
            <a:r>
              <a:rPr lang="fr-FR" dirty="0"/>
              <a:t>= % de réponses correctes </a:t>
            </a:r>
            <a:br>
              <a:rPr lang="fr-FR" dirty="0"/>
            </a:br>
            <a:r>
              <a:rPr lang="fr-FR" dirty="0"/>
              <a:t>sur un ensemble de test </a:t>
            </a:r>
            <a:br>
              <a:rPr lang="fr-FR" dirty="0"/>
            </a:br>
            <a:r>
              <a:rPr lang="fr-FR" dirty="0"/>
              <a:t>comme fonction de la taille </a:t>
            </a:r>
            <a:br>
              <a:rPr lang="fr-FR" dirty="0"/>
            </a:br>
            <a:r>
              <a:rPr lang="fr-FR" dirty="0"/>
              <a:t>de l’ensemble d’apprentissage</a:t>
            </a:r>
          </a:p>
          <a:p>
            <a:pPr lvl="1"/>
            <a:r>
              <a:rPr lang="fr-FR" dirty="0"/>
              <a:t>Phénomène d’</a:t>
            </a:r>
            <a:r>
              <a:rPr lang="fr-FR" dirty="0" err="1"/>
              <a:t>overfitting</a:t>
            </a:r>
            <a:endParaRPr lang="fr-FR" dirty="0"/>
          </a:p>
          <a:p>
            <a:pPr lvl="2"/>
            <a:r>
              <a:rPr lang="fr-FR" dirty="0"/>
              <a:t>Et parfois double-descente</a:t>
            </a:r>
          </a:p>
          <a:p>
            <a:r>
              <a:rPr lang="fr-FR" dirty="0"/>
              <a:t>Attention au </a:t>
            </a:r>
            <a:r>
              <a:rPr lang="fr-FR" dirty="0">
                <a:solidFill>
                  <a:srgbClr val="A03A86"/>
                </a:solidFill>
              </a:rPr>
              <a:t>dévoilement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de l’ensemble de test: </a:t>
            </a:r>
          </a:p>
          <a:p>
            <a:pPr lvl="1"/>
            <a:r>
              <a:rPr lang="fr-FR" dirty="0"/>
              <a:t>Si on change d’hypothèse, </a:t>
            </a:r>
            <a:br>
              <a:rPr lang="fr-FR" dirty="0"/>
            </a:br>
            <a:r>
              <a:rPr lang="fr-FR" dirty="0"/>
              <a:t>il faut régénérer l’ensemble de test</a:t>
            </a:r>
          </a:p>
          <a:p>
            <a:pPr lvl="1"/>
            <a:r>
              <a:rPr lang="fr-FR" dirty="0"/>
              <a:t>Sinon l’ensemble de test a « fuité » </a:t>
            </a:r>
            <a:br>
              <a:rPr lang="fr-FR" dirty="0"/>
            </a:br>
            <a:r>
              <a:rPr lang="fr-FR" dirty="0"/>
              <a:t>dans l’apprentissage.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414" y="2895600"/>
            <a:ext cx="1733550" cy="12520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6FFF40-48E2-6090-1098-3B13A7BD3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964" y="3557500"/>
            <a:ext cx="2762250" cy="128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3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Généralisation et surapprentissage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883277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Toute sorte de « bruits » peuvent apparaitre dans les exemples</a:t>
            </a:r>
          </a:p>
          <a:p>
            <a:pPr lvl="1"/>
            <a:r>
              <a:rPr lang="fr-FR" dirty="0"/>
              <a:t>2 exemples ont les mêmes attributs mais pas la même classe</a:t>
            </a:r>
          </a:p>
          <a:p>
            <a:pPr lvl="1"/>
            <a:r>
              <a:rPr lang="fr-FR" dirty="0"/>
              <a:t>valeurs incorrectes du fait d’erreur d’acquisition ou de traitement</a:t>
            </a:r>
          </a:p>
          <a:p>
            <a:pPr lvl="1"/>
            <a:r>
              <a:rPr lang="fr-FR" dirty="0"/>
              <a:t>Mauvaise classification à cause d’erreur</a:t>
            </a:r>
          </a:p>
          <a:p>
            <a:pPr lvl="1"/>
            <a:r>
              <a:rPr lang="fr-FR" dirty="0"/>
              <a:t>Certains attributs ne sont pas pertinents dans la décision</a:t>
            </a:r>
          </a:p>
          <a:p>
            <a:r>
              <a:rPr lang="fr-FR" dirty="0"/>
              <a:t>Le dernier problème peut conduire à un </a:t>
            </a:r>
            <a:r>
              <a:rPr lang="fr-FR" dirty="0" err="1">
                <a:solidFill>
                  <a:srgbClr val="A03A86"/>
                </a:solidFill>
              </a:rPr>
              <a:t>surapprentissage</a:t>
            </a:r>
            <a:endParaRPr lang="fr-FR" dirty="0">
              <a:solidFill>
                <a:srgbClr val="A03A86"/>
              </a:solidFill>
            </a:endParaRPr>
          </a:p>
          <a:p>
            <a:pPr lvl="1"/>
            <a:r>
              <a:rPr lang="fr-FR" dirty="0"/>
              <a:t>Si l’espace des hypothèses a de nombreuses dimensions due à ses attributs, on peut trouver des régularités insignifiantes dans les données </a:t>
            </a:r>
          </a:p>
          <a:p>
            <a:pPr lvl="1"/>
            <a:r>
              <a:rPr lang="fr-FR" dirty="0"/>
              <a:t>On corrige en </a:t>
            </a:r>
            <a:r>
              <a:rPr lang="fr-FR" dirty="0">
                <a:solidFill>
                  <a:srgbClr val="A03A86"/>
                </a:solidFill>
              </a:rPr>
              <a:t>élaguant</a:t>
            </a:r>
            <a:r>
              <a:rPr lang="fr-FR" dirty="0"/>
              <a:t> les nœuds insignifiants de l’arbre</a:t>
            </a:r>
          </a:p>
          <a:p>
            <a:pPr lvl="1"/>
            <a:r>
              <a:rPr lang="fr-FR" dirty="0"/>
              <a:t>Par exemple, si le IG est en dessous d’un seuil, pas de branche</a:t>
            </a:r>
          </a:p>
          <a:p>
            <a:r>
              <a:rPr lang="fr-FR" dirty="0"/>
              <a:t>Etablissement de la </a:t>
            </a:r>
            <a:r>
              <a:rPr lang="fr-FR" dirty="0">
                <a:solidFill>
                  <a:srgbClr val="A03A86"/>
                </a:solidFill>
              </a:rPr>
              <a:t>Signifiance statistique</a:t>
            </a:r>
            <a:r>
              <a:rPr lang="fr-FR" dirty="0"/>
              <a:t> vis-à-vis de </a:t>
            </a:r>
            <a:r>
              <a:rPr lang="fr-FR" dirty="0">
                <a:solidFill>
                  <a:srgbClr val="A03A86"/>
                </a:solidFill>
              </a:rPr>
              <a:t>l’hypothèse nulle</a:t>
            </a:r>
          </a:p>
          <a:p>
            <a:pPr lvl="1"/>
            <a:r>
              <a:rPr lang="fr-FR" dirty="0"/>
              <a:t>Par exemple seuil de 5% d’écart sur la déviation total</a:t>
            </a:r>
          </a:p>
          <a:p>
            <a:pPr lvl="1"/>
            <a:r>
              <a:rPr lang="fr-FR" dirty="0"/>
              <a:t>Elagage χ2 du nom de la distribution de la déviation </a:t>
            </a:r>
          </a:p>
          <a:p>
            <a:pPr lvl="1"/>
            <a:r>
              <a:rPr lang="fr-FR" dirty="0"/>
              <a:t>= test du  « khi-deux » en statistiques</a:t>
            </a:r>
          </a:p>
          <a:p>
            <a:pPr lvl="2"/>
            <a:r>
              <a:rPr lang="fr-FR" dirty="0"/>
              <a:t>Hypothèse nulle = variable indépendantes</a:t>
            </a:r>
          </a:p>
          <a:p>
            <a:pPr lvl="3"/>
            <a:r>
              <a:rPr lang="fr-FR" dirty="0"/>
              <a:t>Théorème central limite: </a:t>
            </a:r>
            <a:r>
              <a:rPr lang="fr-FR" i="1" dirty="0"/>
              <a:t>n</a:t>
            </a:r>
            <a:r>
              <a:rPr lang="fr-FR" dirty="0"/>
              <a:t> → ∞ </a:t>
            </a:r>
            <a:r>
              <a:rPr lang="fr-FR" dirty="0">
                <a:sym typeface="Wingdings" panose="05000000000000000000" pitchFamily="2" charset="2"/>
              </a:rPr>
              <a:t> distribution </a:t>
            </a:r>
            <a:r>
              <a:rPr lang="fr-FR" i="1" dirty="0"/>
              <a:t>χ</a:t>
            </a:r>
            <a:r>
              <a:rPr lang="fr-FR" baseline="30000" dirty="0"/>
              <a:t>2</a:t>
            </a:r>
            <a:r>
              <a:rPr lang="fr-FR" dirty="0"/>
              <a:t> 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78D6BF7-80BE-4681-9C46-F16BA1940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5595937"/>
            <a:ext cx="16764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9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7B9899"/>
                </a:solidFill>
              </a:rPr>
              <a:t>Sommaire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35B01F-2079-4428-897D-278E5C9D0E54}" type="slidenum">
              <a:rPr lang="fr-FR" smtClean="0"/>
              <a:pPr>
                <a:defRPr/>
              </a:pPr>
              <a:t>3</a:t>
            </a:fld>
            <a:endParaRPr lang="fr-FR" dirty="0"/>
          </a:p>
        </p:txBody>
      </p:sp>
      <p:sp>
        <p:nvSpPr>
          <p:cNvPr id="1434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1625" y="1527175"/>
            <a:ext cx="8504238" cy="4883150"/>
          </a:xfrm>
        </p:spPr>
        <p:txBody>
          <a:bodyPr>
            <a:normAutofit/>
          </a:bodyPr>
          <a:lstStyle/>
          <a:p>
            <a:r>
              <a:rPr lang="fr-FR" dirty="0"/>
              <a:t>Agents apprenants</a:t>
            </a:r>
          </a:p>
          <a:p>
            <a:r>
              <a:rPr lang="fr-FR" dirty="0"/>
              <a:t>Apprentissage inductif paramétrique</a:t>
            </a:r>
          </a:p>
          <a:p>
            <a:pPr lvl="1"/>
            <a:r>
              <a:rPr lang="fr-FR" dirty="0"/>
              <a:t>Arbre de décision</a:t>
            </a:r>
          </a:p>
          <a:p>
            <a:pPr lvl="1"/>
            <a:r>
              <a:rPr lang="fr-FR" dirty="0"/>
              <a:t>Réseaux de neurones</a:t>
            </a:r>
          </a:p>
          <a:p>
            <a:r>
              <a:rPr lang="fr-FR" dirty="0"/>
              <a:t>Apprentissage inductif non paramétrique</a:t>
            </a:r>
          </a:p>
          <a:p>
            <a:pPr lvl="1"/>
            <a:r>
              <a:rPr lang="fr-FR" dirty="0"/>
              <a:t>Q </a:t>
            </a:r>
            <a:r>
              <a:rPr lang="fr-FR" dirty="0" err="1"/>
              <a:t>means</a:t>
            </a:r>
            <a:endParaRPr lang="fr-FR" dirty="0"/>
          </a:p>
          <a:p>
            <a:pPr lvl="1"/>
            <a:r>
              <a:rPr lang="fr-FR" dirty="0"/>
              <a:t>Machine à vecteur de support (SVM)</a:t>
            </a:r>
          </a:p>
          <a:p>
            <a:r>
              <a:rPr lang="fr-FR" dirty="0"/>
              <a:t>Apprentissage de connaissances</a:t>
            </a:r>
          </a:p>
          <a:p>
            <a:r>
              <a:rPr lang="fr-FR" dirty="0"/>
              <a:t>Apprentissage probabiliste</a:t>
            </a:r>
          </a:p>
          <a:p>
            <a:r>
              <a:rPr lang="fr-FR" dirty="0"/>
              <a:t>Apprentissage par renforcement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10325"/>
            <a:ext cx="3581400" cy="36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</a:rPr>
              <a:t>IA 101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Choix de la meilleure hypothèse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468439"/>
            <a:ext cx="5951834" cy="4941886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Ensembles d’apprentissage et de test</a:t>
            </a:r>
          </a:p>
          <a:p>
            <a:pPr lvl="1"/>
            <a:r>
              <a:rPr lang="fr-FR" dirty="0"/>
              <a:t>Taux d’erreur = proportion d’erreurs</a:t>
            </a:r>
          </a:p>
          <a:p>
            <a:r>
              <a:rPr lang="fr-FR" dirty="0"/>
              <a:t>Sélection et optimisation</a:t>
            </a:r>
          </a:p>
          <a:p>
            <a:pPr lvl="1"/>
            <a:r>
              <a:rPr lang="fr-FR" dirty="0"/>
              <a:t>Hyperparamètres</a:t>
            </a:r>
          </a:p>
          <a:p>
            <a:pPr lvl="1"/>
            <a:r>
              <a:rPr lang="fr-FR" dirty="0"/>
              <a:t>Nécessité d’un troisième ensemble: ensemble de validation</a:t>
            </a:r>
          </a:p>
          <a:p>
            <a:pPr lvl="2"/>
            <a:r>
              <a:rPr lang="fr-FR" dirty="0"/>
              <a:t>= </a:t>
            </a:r>
            <a:r>
              <a:rPr lang="fr-FR" dirty="0">
                <a:solidFill>
                  <a:srgbClr val="A03A86"/>
                </a:solidFill>
              </a:rPr>
              <a:t>Validation croisée </a:t>
            </a:r>
            <a:r>
              <a:rPr lang="fr-FR" dirty="0"/>
              <a:t>« </a:t>
            </a:r>
            <a:r>
              <a:rPr lang="fr-FR" dirty="0" err="1"/>
              <a:t>hold</a:t>
            </a:r>
            <a:r>
              <a:rPr lang="fr-FR" dirty="0"/>
              <a:t> out » (cross validation)</a:t>
            </a:r>
          </a:p>
          <a:p>
            <a:pPr lvl="1"/>
            <a:r>
              <a:rPr lang="fr-FR" dirty="0"/>
              <a:t>Mais sous-utilisation non optimale des données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Validation croisée k-</a:t>
            </a:r>
            <a:r>
              <a:rPr lang="fr-FR" dirty="0" err="1"/>
              <a:t>uple</a:t>
            </a:r>
            <a:r>
              <a:rPr lang="fr-FR" dirty="0"/>
              <a:t>: </a:t>
            </a:r>
            <a:r>
              <a:rPr lang="fr-FR" dirty="0" err="1"/>
              <a:t>batchs</a:t>
            </a:r>
            <a:r>
              <a:rPr lang="fr-FR" dirty="0"/>
              <a:t> successifs (k tests tirés)</a:t>
            </a:r>
          </a:p>
          <a:p>
            <a:r>
              <a:rPr lang="fr-FR" dirty="0"/>
              <a:t>Choix du modèle: complexité vs précision</a:t>
            </a:r>
          </a:p>
          <a:p>
            <a:pPr lvl="1"/>
            <a:r>
              <a:rPr lang="fr-FR" dirty="0"/>
              <a:t>Optimisation </a:t>
            </a:r>
            <a:r>
              <a:rPr lang="fr-FR" dirty="0">
                <a:sym typeface="Wingdings" panose="05000000000000000000" pitchFamily="2" charset="2"/>
              </a:rPr>
              <a:t> </a:t>
            </a:r>
            <a:r>
              <a:rPr lang="fr-FR" dirty="0"/>
              <a:t>Taille (degré polynôme, nœuds arbre)</a:t>
            </a:r>
          </a:p>
          <a:p>
            <a:pPr lvl="1"/>
            <a:r>
              <a:rPr lang="fr-FR" dirty="0">
                <a:solidFill>
                  <a:srgbClr val="A03A86"/>
                </a:solidFill>
              </a:rPr>
              <a:t>Emballage</a:t>
            </a:r>
            <a:r>
              <a:rPr lang="fr-FR" dirty="0"/>
              <a:t>: Enumération des modèles selon taille et résultats</a:t>
            </a:r>
          </a:p>
          <a:p>
            <a:r>
              <a:rPr lang="fr-FR" dirty="0"/>
              <a:t>Taux d’erreur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>
                <a:solidFill>
                  <a:srgbClr val="A03A86"/>
                </a:solidFill>
                <a:sym typeface="Wingdings" panose="05000000000000000000" pitchFamily="2" charset="2"/>
              </a:rPr>
              <a:t>fonction de</a:t>
            </a:r>
            <a:r>
              <a:rPr lang="fr-FR" dirty="0">
                <a:solidFill>
                  <a:srgbClr val="A03A86"/>
                </a:solidFill>
              </a:rPr>
              <a:t> perte</a:t>
            </a:r>
            <a:r>
              <a:rPr lang="fr-FR" dirty="0"/>
              <a:t> (</a:t>
            </a:r>
            <a:r>
              <a:rPr lang="fr-FR" dirty="0" err="1"/>
              <a:t>Loss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F(x) = y, h(x) = y’ </a:t>
            </a:r>
            <a:r>
              <a:rPr lang="fr-FR" dirty="0">
                <a:sym typeface="Wingdings" panose="05000000000000000000" pitchFamily="2" charset="2"/>
              </a:rPr>
              <a:t> L(</a:t>
            </a:r>
            <a:r>
              <a:rPr lang="fr-FR" dirty="0" err="1">
                <a:sym typeface="Wingdings" panose="05000000000000000000" pitchFamily="2" charset="2"/>
              </a:rPr>
              <a:t>x,y,y</a:t>
            </a:r>
            <a:r>
              <a:rPr lang="fr-FR" dirty="0">
                <a:sym typeface="Wingdings" panose="05000000000000000000" pitchFamily="2" charset="2"/>
              </a:rPr>
              <a:t>’) = Utilité(y/x) – utilité (y’/x)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Ex: L(spam, non spam) &gt;&gt; L(non spam, spam)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Ex: Normes: L0/1 = seuil, L1 = abs, L2 = perte quadratique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Score F1 = 2* </a:t>
            </a:r>
            <a:r>
              <a:rPr lang="fr-FR" dirty="0" err="1">
                <a:sym typeface="Wingdings" panose="05000000000000000000" pitchFamily="2" charset="2"/>
              </a:rPr>
              <a:t>Precision</a:t>
            </a:r>
            <a:r>
              <a:rPr lang="fr-FR" dirty="0">
                <a:sym typeface="Wingdings" panose="05000000000000000000" pitchFamily="2" charset="2"/>
              </a:rPr>
              <a:t> * </a:t>
            </a:r>
            <a:r>
              <a:rPr lang="fr-FR" dirty="0" err="1">
                <a:sym typeface="Wingdings" panose="05000000000000000000" pitchFamily="2" charset="2"/>
              </a:rPr>
              <a:t>Recall</a:t>
            </a:r>
            <a:r>
              <a:rPr lang="fr-FR" dirty="0">
                <a:sym typeface="Wingdings" panose="05000000000000000000" pitchFamily="2" charset="2"/>
              </a:rPr>
              <a:t> / (Précision + </a:t>
            </a:r>
            <a:r>
              <a:rPr lang="fr-FR" dirty="0" err="1">
                <a:sym typeface="Wingdings" panose="05000000000000000000" pitchFamily="2" charset="2"/>
              </a:rPr>
              <a:t>Recall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7" name="Image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514B87FE-1814-4643-8A31-8F9EE5F93B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370307"/>
            <a:ext cx="1671214" cy="3040018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E09137-31E3-4979-97E7-E59B01CD55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699" y="1371600"/>
            <a:ext cx="233371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1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Du taux d’erreur à la perte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371601"/>
            <a:ext cx="8503920" cy="5038724"/>
          </a:xfrm>
        </p:spPr>
        <p:txBody>
          <a:bodyPr>
            <a:normAutofit fontScale="85000" lnSpcReduction="20000"/>
          </a:bodyPr>
          <a:lstStyle/>
          <a:p>
            <a:r>
              <a:rPr lang="fr-FR" dirty="0">
                <a:solidFill>
                  <a:srgbClr val="A03A86"/>
                </a:solidFill>
              </a:rPr>
              <a:t>Perte Générale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Importance de la loi de probabilité P(</a:t>
            </a:r>
            <a:r>
              <a:rPr lang="fr-FR" dirty="0" err="1"/>
              <a:t>x,y</a:t>
            </a:r>
            <a:r>
              <a:rPr lang="fr-FR" dirty="0"/>
              <a:t>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On veut minimiser </a:t>
            </a:r>
            <a:r>
              <a:rPr lang="fr-FR" dirty="0" err="1"/>
              <a:t>PerteGen</a:t>
            </a:r>
            <a:r>
              <a:rPr lang="fr-FR" dirty="0"/>
              <a:t> mais P pas disponible</a:t>
            </a:r>
          </a:p>
          <a:p>
            <a:r>
              <a:rPr lang="fr-FR" dirty="0">
                <a:sym typeface="Wingdings" panose="05000000000000000000" pitchFamily="2" charset="2"/>
              </a:rPr>
              <a:t> Perte </a:t>
            </a:r>
            <a:r>
              <a:rPr lang="fr-FR" dirty="0">
                <a:solidFill>
                  <a:srgbClr val="A03A86"/>
                </a:solidFill>
                <a:sym typeface="Wingdings" panose="05000000000000000000" pitchFamily="2" charset="2"/>
              </a:rPr>
              <a:t>empirique</a:t>
            </a:r>
            <a:r>
              <a:rPr lang="fr-FR" dirty="0">
                <a:sym typeface="Wingdings" panose="05000000000000000000" pitchFamily="2" charset="2"/>
              </a:rPr>
              <a:t>   (e</a:t>
            </a:r>
            <a:r>
              <a:rPr lang="fr-FR" dirty="0"/>
              <a:t>stimation dans E)</a:t>
            </a:r>
            <a:endParaRPr lang="fr-FR" dirty="0">
              <a:sym typeface="Wingdings" panose="05000000000000000000" pitchFamily="2" charset="2"/>
            </a:endParaRPr>
          </a:p>
          <a:p>
            <a:pPr lvl="1"/>
            <a:endParaRPr lang="fr-FR" dirty="0">
              <a:sym typeface="Wingdings" panose="05000000000000000000" pitchFamily="2" charset="2"/>
            </a:endParaRPr>
          </a:p>
          <a:p>
            <a:pPr lvl="1"/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Causes: </a:t>
            </a:r>
            <a:r>
              <a:rPr lang="fr-FR" dirty="0" err="1">
                <a:sym typeface="Wingdings" panose="05000000000000000000" pitchFamily="2" charset="2"/>
              </a:rPr>
              <a:t>irréalisabilité</a:t>
            </a:r>
            <a:r>
              <a:rPr lang="fr-FR" dirty="0">
                <a:sym typeface="Wingdings" panose="05000000000000000000" pitchFamily="2" charset="2"/>
              </a:rPr>
              <a:t>, variabilité, </a:t>
            </a:r>
            <a:r>
              <a:rPr lang="fr-FR" dirty="0">
                <a:solidFill>
                  <a:srgbClr val="A03A86"/>
                </a:solidFill>
                <a:sym typeface="Wingdings" panose="05000000000000000000" pitchFamily="2" charset="2"/>
              </a:rPr>
              <a:t>bruit</a:t>
            </a:r>
            <a:r>
              <a:rPr lang="fr-FR" dirty="0">
                <a:sym typeface="Wingdings" panose="05000000000000000000" pitchFamily="2" charset="2"/>
              </a:rPr>
              <a:t>, complexité</a:t>
            </a:r>
          </a:p>
          <a:p>
            <a:r>
              <a:rPr lang="fr-FR" dirty="0">
                <a:sym typeface="Wingdings" panose="05000000000000000000" pitchFamily="2" charset="2"/>
              </a:rPr>
              <a:t>Pénalisation de la complexité = </a:t>
            </a:r>
            <a:r>
              <a:rPr lang="fr-FR" dirty="0">
                <a:solidFill>
                  <a:srgbClr val="A03A86"/>
                </a:solidFill>
                <a:sym typeface="Wingdings" panose="05000000000000000000" pitchFamily="2" charset="2"/>
              </a:rPr>
              <a:t>régularisation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Ex: sommes des (</a:t>
            </a:r>
            <a:r>
              <a:rPr lang="fr-FR" dirty="0" err="1">
                <a:sym typeface="Wingdings" panose="05000000000000000000" pitchFamily="2" charset="2"/>
              </a:rPr>
              <a:t>coef</a:t>
            </a:r>
            <a:r>
              <a:rPr lang="fr-FR" dirty="0">
                <a:sym typeface="Wingdings" panose="05000000000000000000" pitchFamily="2" charset="2"/>
              </a:rPr>
              <a:t>)</a:t>
            </a:r>
            <a:r>
              <a:rPr lang="fr-FR" baseline="30000" dirty="0">
                <a:sym typeface="Wingdings" panose="05000000000000000000" pitchFamily="2" charset="2"/>
              </a:rPr>
              <a:t>2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Diminution des dimensions 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>
                <a:solidFill>
                  <a:srgbClr val="A03A86"/>
                </a:solidFill>
                <a:sym typeface="Wingdings" panose="05000000000000000000" pitchFamily="2" charset="2"/>
              </a:rPr>
              <a:t>sélection d’attributs </a:t>
            </a:r>
            <a:r>
              <a:rPr lang="fr-FR" dirty="0">
                <a:sym typeface="Wingdings" panose="05000000000000000000" pitchFamily="2" charset="2"/>
              </a:rPr>
              <a:t> (ex: élagage khi-2)</a:t>
            </a:r>
          </a:p>
          <a:p>
            <a:r>
              <a:rPr lang="fr-FR" dirty="0">
                <a:sym typeface="Wingdings" panose="05000000000000000000" pitchFamily="2" charset="2"/>
              </a:rPr>
              <a:t>Utilisation de la même échelle (Entropie)</a:t>
            </a:r>
          </a:p>
          <a:p>
            <a:pPr lvl="1"/>
            <a:r>
              <a:rPr lang="fr-FR" dirty="0">
                <a:solidFill>
                  <a:srgbClr val="A03A86"/>
                </a:solidFill>
                <a:sym typeface="Wingdings" panose="05000000000000000000" pitchFamily="2" charset="2"/>
              </a:rPr>
              <a:t>Longueur de description minimale</a:t>
            </a:r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MDL = taille totale modèle + corrections données en bits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762254"/>
              </p:ext>
            </p:extLst>
          </p:nvPr>
        </p:nvGraphicFramePr>
        <p:xfrm>
          <a:off x="1066800" y="1811913"/>
          <a:ext cx="4148137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2336760" imgH="457200" progId="Equation.3">
                  <p:embed/>
                </p:oleObj>
              </mc:Choice>
              <mc:Fallback>
                <p:oleObj name="Équation" r:id="rId2" imgW="2336760" imgH="457200" progId="Equation.3">
                  <p:embed/>
                  <p:pic>
                    <p:nvPicPr>
                      <p:cNvPr id="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811913"/>
                        <a:ext cx="4148137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031884"/>
              </p:ext>
            </p:extLst>
          </p:nvPr>
        </p:nvGraphicFramePr>
        <p:xfrm>
          <a:off x="1066800" y="3065025"/>
          <a:ext cx="38989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4" imgW="2197080" imgH="457200" progId="Equation.3">
                  <p:embed/>
                </p:oleObj>
              </mc:Choice>
              <mc:Fallback>
                <p:oleObj name="Équation" r:id="rId4" imgW="2197080" imgH="457200" progId="Equation.3">
                  <p:embed/>
                  <p:pic>
                    <p:nvPicPr>
                      <p:cNvPr id="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065025"/>
                        <a:ext cx="38989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540107"/>
              </p:ext>
            </p:extLst>
          </p:nvPr>
        </p:nvGraphicFramePr>
        <p:xfrm>
          <a:off x="3922986" y="4439176"/>
          <a:ext cx="4077209" cy="319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6" imgW="2603160" imgH="203040" progId="Equation.3">
                  <p:embed/>
                </p:oleObj>
              </mc:Choice>
              <mc:Fallback>
                <p:oleObj name="Équation" r:id="rId6" imgW="2603160" imgH="203040" progId="Equation.3">
                  <p:embed/>
                  <p:pic>
                    <p:nvPicPr>
                      <p:cNvPr id="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986" y="4439176"/>
                        <a:ext cx="4077209" cy="3193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89D397C7-558A-4BCC-9257-808F5A82AF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5731" y="3262419"/>
            <a:ext cx="2695255" cy="53905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3234789-6CAF-4F3A-B842-587CB37EAF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7362" y="4855232"/>
            <a:ext cx="1811991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1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Théorie de l’apprentissage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7"/>
                <a:ext cx="8503920" cy="502615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fr-FR" dirty="0"/>
                  <a:t>Théorie algorithmique de l’apprentissage</a:t>
                </a:r>
              </a:p>
              <a:p>
                <a:pPr lvl="1"/>
                <a:r>
                  <a:rPr lang="fr-FR" dirty="0"/>
                  <a:t>Qu’est-ce qu’un bon h? Combien d’exemples? Etc.</a:t>
                </a:r>
              </a:p>
              <a:p>
                <a:r>
                  <a:rPr lang="fr-FR" dirty="0"/>
                  <a:t>Apprentissage </a:t>
                </a:r>
                <a:r>
                  <a:rPr lang="fr-FR" dirty="0">
                    <a:solidFill>
                      <a:srgbClr val="A03A86"/>
                    </a:solidFill>
                  </a:rPr>
                  <a:t>PAC</a:t>
                </a:r>
              </a:p>
              <a:p>
                <a:pPr lvl="1"/>
                <a:r>
                  <a:rPr lang="fr-FR" dirty="0"/>
                  <a:t>Probablement approximativement correct</a:t>
                </a:r>
              </a:p>
              <a:p>
                <a:pPr lvl="1"/>
                <a:r>
                  <a:rPr lang="fr-FR" dirty="0"/>
                  <a:t>La </a:t>
                </a:r>
                <a:r>
                  <a:rPr lang="fr-FR" dirty="0">
                    <a:solidFill>
                      <a:srgbClr val="A03A86"/>
                    </a:solidFill>
                  </a:rPr>
                  <a:t>complexité d’échantillonnage </a:t>
                </a:r>
                <a:r>
                  <a:rPr lang="fr-FR" dirty="0"/>
                  <a:t>(# d’exemples nécessaires) croit très vite avec la taille de l’espace du modèle</a:t>
                </a:r>
              </a:p>
              <a:p>
                <a:r>
                  <a:rPr lang="fr-FR" dirty="0"/>
                  <a:t>Assomption stationnaire: </a:t>
                </a:r>
              </a:p>
              <a:p>
                <a:pPr lvl="1"/>
                <a:r>
                  <a:rPr lang="fr-FR" dirty="0"/>
                  <a:t>E(apprentissage) et E(test) ont la même distribution</a:t>
                </a:r>
              </a:p>
              <a:p>
                <a:pPr lvl="2"/>
                <a:r>
                  <a:rPr lang="fr-FR" i="1" dirty="0"/>
                  <a:t>P(E) = P(X,Y)</a:t>
                </a:r>
              </a:p>
              <a:p>
                <a:pPr lvl="1"/>
                <a:r>
                  <a:rPr lang="fr-FR" dirty="0"/>
                  <a:t>Sinon travaux récents, avec une relation entre les 2</a:t>
                </a:r>
              </a:p>
              <a:p>
                <a:r>
                  <a:rPr lang="fr-FR" dirty="0"/>
                  <a:t>Limites théoriques applicables aux modèles simples</a:t>
                </a:r>
              </a:p>
              <a:p>
                <a:pPr lvl="1"/>
                <a:r>
                  <a:rPr lang="fr-FR" dirty="0"/>
                  <a:t>Théorèmes sur fonctions booléennes</a:t>
                </a:r>
              </a:p>
              <a:p>
                <a:pPr lvl="1"/>
                <a:r>
                  <a:rPr lang="fr-FR" dirty="0"/>
                  <a:t>Définition formelle du </a:t>
                </a:r>
                <a:r>
                  <a:rPr lang="fr-FR" b="1" dirty="0"/>
                  <a:t>taux d’erreur</a:t>
                </a:r>
              </a:p>
              <a:p>
                <a:pPr lvl="2"/>
                <a:r>
                  <a:rPr lang="fr-FR" b="1" dirty="0"/>
                  <a:t>PAC </a:t>
                </a:r>
                <a:r>
                  <a:rPr lang="fr-FR" dirty="0">
                    <a:sym typeface="Wingdings" panose="05000000000000000000" pitchFamily="2" charset="2"/>
                  </a:rPr>
                  <a:t> </a:t>
                </a:r>
                <a:r>
                  <a:rPr lang="fr-FR" i="1" dirty="0" err="1">
                    <a:sym typeface="Wingdings" panose="05000000000000000000" pitchFamily="2" charset="2"/>
                  </a:rPr>
                  <a:t>error</a:t>
                </a:r>
                <a:r>
                  <a:rPr lang="fr-FR" i="1" dirty="0">
                    <a:sym typeface="Wingdings" panose="05000000000000000000" pitchFamily="2" charset="2"/>
                  </a:rPr>
                  <a:t>(h)&lt;ε avec N exemples</a:t>
                </a:r>
              </a:p>
              <a:p>
                <a:pPr lvl="2"/>
                <a:r>
                  <a:rPr lang="fr-FR" dirty="0"/>
                  <a:t>Exemples indépendants </a:t>
                </a:r>
                <a:r>
                  <a:rPr lang="fr-FR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𝑚𝑎𝑢𝑣𝑎𝑖𝑠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1−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𝜀</m:t>
                            </m:r>
                          </m:e>
                        </m:d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𝑁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𝑠𝑜𝑖𝑡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≥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𝜀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𝑙𝑛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𝛿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ln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⁡|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|)</m:t>
                    </m:r>
                  </m:oMath>
                </a14:m>
                <a:endParaRPr lang="fr-FR" dirty="0"/>
              </a:p>
              <a:p>
                <a:pPr lvl="3"/>
                <a:r>
                  <a:rPr lang="fr-FR" dirty="0"/>
                  <a:t>Cf.</a:t>
                </a:r>
                <a:r>
                  <a:rPr lang="fr-FR" b="1" dirty="0"/>
                  <a:t> </a:t>
                </a:r>
                <a:r>
                  <a:rPr lang="fr-FR" b="1" dirty="0">
                    <a:hlinkClick r:id="rId2"/>
                  </a:rPr>
                  <a:t>Dimension de </a:t>
                </a:r>
                <a:r>
                  <a:rPr lang="fr-FR" b="1" dirty="0" err="1">
                    <a:hlinkClick r:id="rId2"/>
                  </a:rPr>
                  <a:t>Vapnik-Chervonenkis</a:t>
                </a:r>
                <a:r>
                  <a:rPr lang="fr-FR" dirty="0"/>
                  <a:t>, </a:t>
                </a:r>
                <a:r>
                  <a:rPr lang="fr-FR" b="1" dirty="0">
                    <a:hlinkClick r:id="rId3"/>
                  </a:rPr>
                  <a:t>Complexité de </a:t>
                </a:r>
                <a:r>
                  <a:rPr lang="fr-FR" b="1" dirty="0" err="1">
                    <a:hlinkClick r:id="rId3"/>
                  </a:rPr>
                  <a:t>Rademacher</a:t>
                </a:r>
                <a:endParaRPr lang="fr-FR" b="1" dirty="0"/>
              </a:p>
              <a:p>
                <a:pPr lvl="3"/>
                <a:r>
                  <a:rPr lang="fr-FR" dirty="0"/>
                  <a:t>D’où importance de limiter l’espace des hypothèses</a:t>
                </a:r>
              </a:p>
              <a:p>
                <a:r>
                  <a:rPr lang="fr-FR" dirty="0"/>
                  <a:t>Ex: listes de décision </a:t>
                </a:r>
              </a:p>
              <a:p>
                <a:pPr lvl="1"/>
                <a:r>
                  <a:rPr lang="fr-FR" dirty="0"/>
                  <a:t>arbre à 1 branche de nœuds à conjonctions</a:t>
                </a:r>
              </a:p>
              <a:p>
                <a:pPr lvl="1"/>
                <a:r>
                  <a:rPr lang="fr-FR" dirty="0"/>
                  <a:t>Si Nb conjonctions &lt; k </a:t>
                </a:r>
                <a:r>
                  <a:rPr lang="fr-FR" dirty="0">
                    <a:sym typeface="Wingdings" panose="05000000000000000000" pitchFamily="2" charset="2"/>
                  </a:rPr>
                  <a:t> langage </a:t>
                </a:r>
                <a:r>
                  <a:rPr lang="fr-FR" dirty="0">
                    <a:solidFill>
                      <a:srgbClr val="A03A86"/>
                    </a:solidFill>
                    <a:sym typeface="Wingdings" panose="05000000000000000000" pitchFamily="2" charset="2"/>
                  </a:rPr>
                  <a:t>k-DL</a:t>
                </a:r>
              </a:p>
              <a:p>
                <a:pPr lvl="1"/>
                <a:r>
                  <a:rPr lang="fr-FR" dirty="0">
                    <a:sym typeface="Wingdings" panose="05000000000000000000" pitchFamily="2" charset="2"/>
                  </a:rPr>
                  <a:t>Perfs Apprentissage de listes de décision = Perfs arbres</a:t>
                </a:r>
                <a:endParaRPr lang="fr-FR" dirty="0">
                  <a:solidFill>
                    <a:srgbClr val="A03A86"/>
                  </a:solidFill>
                </a:endParaRPr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7"/>
                <a:ext cx="8503920" cy="5026153"/>
              </a:xfrm>
              <a:blipFill>
                <a:blip r:embed="rId4"/>
                <a:stretch>
                  <a:fillRect l="-72" t="-1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4CD8C43-9F03-4391-AF1F-46C86D538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827" y="4047680"/>
            <a:ext cx="3553810" cy="47862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F9A933-2674-4C6B-B940-FB5B0F222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5562600"/>
            <a:ext cx="3278202" cy="6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1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Méthodes d’ensemble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883277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Jusqu’à présent: 1 seule hypothèse</a:t>
            </a:r>
          </a:p>
          <a:p>
            <a:r>
              <a:rPr lang="fr-FR" dirty="0"/>
              <a:t>Apprentissage d’ensemble = ensemble d’hypothèses</a:t>
            </a:r>
          </a:p>
          <a:p>
            <a:pPr lvl="1"/>
            <a:r>
              <a:rPr lang="fr-FR" dirty="0"/>
              <a:t>Si indépendantes </a:t>
            </a:r>
            <a:r>
              <a:rPr lang="fr-FR" dirty="0">
                <a:sym typeface="Wingdings" panose="05000000000000000000" pitchFamily="2" charset="2"/>
              </a:rPr>
              <a:t> probabilité faible de mauvaise prédiction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En pratique pas indépendantes mais juste pas trop corrélées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Ex</a:t>
            </a:r>
            <a:r>
              <a:rPr lang="fr-FR" b="1" dirty="0">
                <a:sym typeface="Wingdings" panose="05000000000000000000" pitchFamily="2" charset="2"/>
              </a:rPr>
              <a:t>: </a:t>
            </a:r>
            <a:r>
              <a:rPr lang="fr-FR" b="1" dirty="0" err="1">
                <a:sym typeface="Wingdings" panose="05000000000000000000" pitchFamily="2" charset="2"/>
              </a:rPr>
              <a:t>Random</a:t>
            </a:r>
            <a:r>
              <a:rPr lang="fr-FR" b="1" dirty="0">
                <a:sym typeface="Wingdings" panose="05000000000000000000" pitchFamily="2" charset="2"/>
              </a:rPr>
              <a:t> </a:t>
            </a:r>
            <a:r>
              <a:rPr lang="fr-FR" b="1" dirty="0" err="1">
                <a:sym typeface="Wingdings" panose="05000000000000000000" pitchFamily="2" charset="2"/>
              </a:rPr>
              <a:t>Decision</a:t>
            </a:r>
            <a:r>
              <a:rPr lang="fr-FR" b="1" dirty="0">
                <a:sym typeface="Wingdings" panose="05000000000000000000" pitchFamily="2" charset="2"/>
              </a:rPr>
              <a:t> </a:t>
            </a:r>
            <a:r>
              <a:rPr lang="fr-FR" b="1" dirty="0" err="1">
                <a:sym typeface="Wingdings" panose="05000000000000000000" pitchFamily="2" charset="2"/>
              </a:rPr>
              <a:t>Forests</a:t>
            </a:r>
            <a:r>
              <a:rPr lang="fr-FR" dirty="0">
                <a:sym typeface="Wingdings" panose="05000000000000000000" pitchFamily="2" charset="2"/>
              </a:rPr>
              <a:t>: sélection aléatoire sur ensemble d’apprentissage</a:t>
            </a:r>
          </a:p>
          <a:p>
            <a:r>
              <a:rPr lang="fr-FR" dirty="0">
                <a:sym typeface="Wingdings" panose="05000000000000000000" pitchFamily="2" charset="2"/>
              </a:rPr>
              <a:t>Méthode courante = </a:t>
            </a:r>
            <a:r>
              <a:rPr lang="fr-FR" dirty="0" err="1">
                <a:sym typeface="Wingdings" panose="05000000000000000000" pitchFamily="2" charset="2"/>
              </a:rPr>
              <a:t>Boosting</a:t>
            </a:r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Apprentissage pondéré = les exemples ont un poids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Du coup, K-hypothèses 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en commençant à </a:t>
            </a:r>
            <a:r>
              <a:rPr lang="fr-FR" dirty="0" err="1">
                <a:sym typeface="Wingdings" panose="05000000000000000000" pitchFamily="2" charset="2"/>
              </a:rPr>
              <a:t>Wj</a:t>
            </a:r>
            <a:r>
              <a:rPr lang="fr-FR" dirty="0">
                <a:sym typeface="Wingdings" panose="05000000000000000000" pitchFamily="2" charset="2"/>
              </a:rPr>
              <a:t>=1 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en augmentant les poids des exemples mal </a:t>
            </a:r>
            <a:r>
              <a:rPr lang="fr-FR" dirty="0" err="1">
                <a:sym typeface="Wingdings" panose="05000000000000000000" pitchFamily="2" charset="2"/>
              </a:rPr>
              <a:t>classifés</a:t>
            </a:r>
            <a:r>
              <a:rPr lang="fr-FR" dirty="0">
                <a:sym typeface="Wingdings" panose="05000000000000000000" pitchFamily="2" charset="2"/>
              </a:rPr>
              <a:t> aux hypothèses suivantes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hypothèses combinées et pondérées par leurs performances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Ex: ADA </a:t>
            </a:r>
            <a:r>
              <a:rPr lang="fr-FR" dirty="0" err="1">
                <a:sym typeface="Wingdings" panose="05000000000000000000" pitchFamily="2" charset="2"/>
              </a:rPr>
              <a:t>Boost</a:t>
            </a:r>
            <a:endParaRPr lang="fr-FR" dirty="0">
              <a:sym typeface="Wingdings" panose="05000000000000000000" pitchFamily="2" charset="2"/>
            </a:endParaRPr>
          </a:p>
          <a:p>
            <a:pPr lvl="2"/>
            <a:r>
              <a:rPr lang="fr-FR" dirty="0">
                <a:sym typeface="Wingdings" panose="05000000000000000000" pitchFamily="2" charset="2"/>
              </a:rPr>
              <a:t>Converge vers un classificateur parfait si K grand </a:t>
            </a:r>
          </a:p>
          <a:p>
            <a:r>
              <a:rPr lang="fr-FR" dirty="0">
                <a:sym typeface="Wingdings" panose="05000000000000000000" pitchFamily="2" charset="2"/>
              </a:rPr>
              <a:t>Utilisation de </a:t>
            </a:r>
            <a:r>
              <a:rPr lang="fr-FR" b="1" dirty="0">
                <a:sym typeface="Wingdings" panose="05000000000000000000" pitchFamily="2" charset="2"/>
              </a:rPr>
              <a:t>souches de décisions</a:t>
            </a:r>
            <a:r>
              <a:rPr lang="fr-FR" dirty="0">
                <a:sym typeface="Wingdings" panose="05000000000000000000" pitchFamily="2" charset="2"/>
              </a:rPr>
              <a:t> (stubs) 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= arbres à 1 nœud racine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Fonctionne bien (approxime le </a:t>
            </a:r>
            <a:r>
              <a:rPr lang="fr-FR" dirty="0" err="1">
                <a:sym typeface="Wingdings" panose="05000000000000000000" pitchFamily="2" charset="2"/>
              </a:rPr>
              <a:t>Bayesian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learning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r>
              <a:rPr lang="fr-FR" dirty="0">
                <a:sym typeface="Wingdings" panose="05000000000000000000" pitchFamily="2" charset="2"/>
              </a:rPr>
              <a:t>Apprentissage en ligne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Données changent rapidement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 Ajustement au fur et à mesure des prédictions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Algorithme aléatoire de majorité pondérée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Mesure du regret au meilleurs experts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et ajustement des poids pour pénaliser les mauvais experts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406DE5-4E2B-4D15-A671-0F03D029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027" y="4267200"/>
            <a:ext cx="3527773" cy="229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8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BC3615-D0C3-46A0-81CF-C682F5491166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21508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10325"/>
            <a:ext cx="3581400" cy="36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</a:rPr>
              <a:t>IA 101</a:t>
            </a:r>
          </a:p>
        </p:txBody>
      </p:sp>
    </p:spTree>
    <p:extLst>
      <p:ext uri="{BB962C8B-B14F-4D97-AF65-F5344CB8AC3E}">
        <p14:creationId xmlns:p14="http://schemas.microsoft.com/office/powerpoint/2010/main" val="751740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Classification linéaire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371601"/>
                <a:ext cx="8503920" cy="503872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fr-FR" dirty="0"/>
                  <a:t>Classificateur linéaire </a:t>
                </a:r>
                <a:r>
                  <a:rPr lang="fr-FR" dirty="0">
                    <a:sym typeface="Wingdings" panose="05000000000000000000" pitchFamily="2" charset="2"/>
                  </a:rPr>
                  <a:t> une seule frontière de décision linéaire </a:t>
                </a:r>
              </a:p>
              <a:p>
                <a:pPr lvl="1"/>
                <a:r>
                  <a:rPr lang="fr-FR" dirty="0">
                    <a:sym typeface="Wingdings" panose="05000000000000000000" pitchFamily="2" charset="2"/>
                  </a:rPr>
                  <a:t>= </a:t>
                </a:r>
                <a:r>
                  <a:rPr lang="fr-FR" dirty="0">
                    <a:solidFill>
                      <a:srgbClr val="A03A86"/>
                    </a:solidFill>
                    <a:sym typeface="Wingdings" panose="05000000000000000000" pitchFamily="2" charset="2"/>
                  </a:rPr>
                  <a:t>Séparateur linéaire</a:t>
                </a:r>
              </a:p>
              <a:p>
                <a:pPr lvl="1"/>
                <a:r>
                  <a:rPr lang="fr-FR" dirty="0">
                    <a:sym typeface="Wingdings" panose="05000000000000000000" pitchFamily="2" charset="2"/>
                  </a:rPr>
                  <a:t>On cherche à « ajuster » la ligne droite</a:t>
                </a:r>
              </a:p>
              <a:p>
                <a:r>
                  <a:rPr lang="fr-FR" dirty="0">
                    <a:sym typeface="Wingdings" panose="05000000000000000000" pitchFamily="2" charset="2"/>
                  </a:rPr>
                  <a:t>Equation linéaire:</a:t>
                </a:r>
              </a:p>
              <a:p>
                <a:pPr lvl="1"/>
                <a:r>
                  <a:rPr lang="fr-FR" altLang="fr-FR" dirty="0">
                    <a:latin typeface="Symbol" panose="05050102010706020507" pitchFamily="18" charset="2"/>
                  </a:rPr>
                  <a:t>S</a:t>
                </a:r>
                <a:r>
                  <a:rPr lang="fr-FR" altLang="fr-FR" sz="2400" dirty="0"/>
                  <a:t> </a:t>
                </a:r>
                <a:r>
                  <a:rPr lang="fr-FR" altLang="fr-FR" sz="2400" dirty="0" err="1"/>
                  <a:t>w</a:t>
                </a:r>
                <a:r>
                  <a:rPr lang="fr-FR" altLang="fr-FR" sz="2400" baseline="-25000" dirty="0" err="1"/>
                  <a:t>j</a:t>
                </a:r>
                <a:r>
                  <a:rPr lang="fr-FR" altLang="fr-FR" sz="2400" dirty="0"/>
                  <a:t> </a:t>
                </a:r>
                <a:r>
                  <a:rPr lang="fr-FR" altLang="fr-FR" sz="2400" dirty="0" err="1"/>
                  <a:t>x</a:t>
                </a:r>
                <a:r>
                  <a:rPr lang="fr-FR" altLang="fr-FR" sz="2400" baseline="-25000" dirty="0" err="1"/>
                  <a:t>j</a:t>
                </a:r>
                <a:r>
                  <a:rPr lang="fr-FR" altLang="fr-FR" sz="2400" dirty="0"/>
                  <a:t>  =  </a:t>
                </a:r>
                <a:r>
                  <a:rPr lang="fr-FR" altLang="fr-FR" sz="2400" u="sng" dirty="0" err="1"/>
                  <a:t>w</a:t>
                </a:r>
                <a:r>
                  <a:rPr lang="fr-FR" altLang="fr-FR" sz="2400" baseline="30000" dirty="0" err="1"/>
                  <a:t>t</a:t>
                </a:r>
                <a:r>
                  <a:rPr lang="fr-FR" altLang="fr-FR" sz="2400" dirty="0"/>
                  <a:t> </a:t>
                </a:r>
                <a:r>
                  <a:rPr lang="fr-FR" altLang="fr-FR" sz="2400" u="sng" dirty="0"/>
                  <a:t>x</a:t>
                </a:r>
                <a:r>
                  <a:rPr lang="fr-FR" altLang="fr-FR" sz="2400" dirty="0"/>
                  <a:t> = 0</a:t>
                </a:r>
              </a:p>
              <a:p>
                <a:pPr lvl="1"/>
                <a:r>
                  <a:rPr lang="fr-FR" altLang="fr-FR" sz="2400" dirty="0" err="1"/>
                  <a:t>w</a:t>
                </a:r>
                <a:r>
                  <a:rPr lang="fr-FR" altLang="fr-FR" sz="2400" baseline="-25000" dirty="0" err="1"/>
                  <a:t>j</a:t>
                </a:r>
                <a:r>
                  <a:rPr lang="fr-FR" altLang="fr-FR" sz="2400" baseline="-25000" dirty="0"/>
                  <a:t>  </a:t>
                </a:r>
                <a:r>
                  <a:rPr lang="fr-FR" altLang="fr-FR" sz="2400" dirty="0" err="1"/>
                  <a:t>sont</a:t>
                </a:r>
                <a:r>
                  <a:rPr lang="fr-FR" altLang="fr-FR" sz="2400" dirty="0"/>
                  <a:t> les </a:t>
                </a:r>
                <a:r>
                  <a:rPr lang="fr-FR" altLang="fr-FR" sz="2400" dirty="0" err="1">
                    <a:solidFill>
                      <a:srgbClr val="A03A86"/>
                    </a:solidFill>
                  </a:rPr>
                  <a:t>poids</a:t>
                </a:r>
                <a:endParaRPr lang="fr-FR" altLang="fr-FR" sz="2400" dirty="0">
                  <a:solidFill>
                    <a:srgbClr val="A03A86"/>
                  </a:solidFill>
                </a:endParaRPr>
              </a:p>
              <a:p>
                <a:r>
                  <a:rPr lang="fr-FR" dirty="0"/>
                  <a:t>En dimension N</a:t>
                </a:r>
              </a:p>
              <a:p>
                <a:pPr lvl="1"/>
                <a:r>
                  <a:rPr lang="fr-FR" dirty="0"/>
                  <a:t>Hyperplan (dimension N-1)</a:t>
                </a:r>
              </a:p>
              <a:p>
                <a:r>
                  <a:rPr lang="fr-FR" dirty="0">
                    <a:solidFill>
                      <a:srgbClr val="A03A86"/>
                    </a:solidFill>
                  </a:rPr>
                  <a:t>Perceptron</a:t>
                </a:r>
                <a:r>
                  <a:rPr lang="fr-FR" dirty="0"/>
                  <a:t> </a:t>
                </a:r>
              </a:p>
              <a:p>
                <a:pPr lvl="1"/>
                <a:r>
                  <a:rPr lang="fr-FR" dirty="0"/>
                  <a:t>2 classes {-1,1}, seuil « dur »</a:t>
                </a:r>
              </a:p>
              <a:p>
                <a:pPr lvl="1"/>
                <a:r>
                  <a:rPr lang="fr-FR" altLang="fr-FR" dirty="0"/>
                  <a:t>h(</a:t>
                </a:r>
                <a:r>
                  <a:rPr lang="fr-FR" altLang="fr-FR" u="sng" dirty="0"/>
                  <a:t>x</a:t>
                </a:r>
                <a:r>
                  <a:rPr lang="fr-FR" altLang="fr-FR" dirty="0"/>
                  <a:t>) = sign( </a:t>
                </a:r>
                <a:r>
                  <a:rPr lang="fr-FR" altLang="fr-FR" sz="3200" dirty="0">
                    <a:latin typeface="Symbol" panose="05050102010706020507" pitchFamily="18" charset="2"/>
                  </a:rPr>
                  <a:t>S</a:t>
                </a:r>
                <a:r>
                  <a:rPr lang="fr-FR" altLang="fr-FR" dirty="0"/>
                  <a:t> </a:t>
                </a:r>
                <a:r>
                  <a:rPr lang="fr-FR" altLang="fr-FR" dirty="0" err="1"/>
                  <a:t>w</a:t>
                </a:r>
                <a:r>
                  <a:rPr lang="fr-FR" altLang="fr-FR" baseline="-25000" dirty="0" err="1"/>
                  <a:t>j</a:t>
                </a:r>
                <a:r>
                  <a:rPr lang="fr-FR" altLang="fr-FR" dirty="0"/>
                  <a:t> </a:t>
                </a:r>
                <a:r>
                  <a:rPr lang="fr-FR" altLang="fr-FR" dirty="0" err="1"/>
                  <a:t>x</a:t>
                </a:r>
                <a:r>
                  <a:rPr lang="fr-FR" altLang="fr-FR" baseline="-25000" dirty="0" err="1"/>
                  <a:t>j</a:t>
                </a:r>
                <a:r>
                  <a:rPr lang="fr-FR" altLang="fr-FR" dirty="0"/>
                  <a:t> )</a:t>
                </a:r>
              </a:p>
              <a:p>
                <a:r>
                  <a:rPr lang="fr-FR" altLang="fr-FR" dirty="0" err="1"/>
                  <a:t>Règle</a:t>
                </a:r>
                <a:r>
                  <a:rPr lang="fr-FR" altLang="fr-FR" dirty="0"/>
                  <a:t> </a:t>
                </a:r>
                <a:r>
                  <a:rPr lang="fr-FR" altLang="fr-FR" dirty="0" err="1"/>
                  <a:t>d’apprentissage</a:t>
                </a:r>
                <a:r>
                  <a:rPr lang="fr-FR" altLang="fr-FR" dirty="0"/>
                  <a:t> du perceptron</a:t>
                </a:r>
              </a:p>
              <a:p>
                <a:pPr lvl="1"/>
                <a:r>
                  <a:rPr lang="fr-FR" altLang="fr-FR" dirty="0"/>
                  <a:t>Descente de gradient </a:t>
                </a:r>
                <a:r>
                  <a:rPr lang="fr-FR" altLang="fr-FR" dirty="0" err="1"/>
                  <a:t>stochastique</a:t>
                </a:r>
                <a:endParaRPr lang="fr-FR" altLang="fr-F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alt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alt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alt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alt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alt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altLang="fr-F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altLang="fr-F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alt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alt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alt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alt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fr-FR" alt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alt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alt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alt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fr-FR" alt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alt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alt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)×</m:t>
                    </m:r>
                    <m:sSub>
                      <m:sSubPr>
                        <m:ctrlPr>
                          <a:rPr lang="fr-FR" alt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alt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alt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altLang="fr-FR" dirty="0"/>
              </a:p>
              <a:p>
                <a:r>
                  <a:rPr lang="fr-FR" altLang="fr-FR" dirty="0" err="1"/>
                  <a:t>Mais</a:t>
                </a:r>
                <a:r>
                  <a:rPr lang="fr-FR" altLang="fr-FR" dirty="0"/>
                  <a:t> ne converge pas </a:t>
                </a:r>
                <a:r>
                  <a:rPr lang="fr-FR" altLang="fr-FR" dirty="0" err="1"/>
                  <a:t>si</a:t>
                </a:r>
                <a:r>
                  <a:rPr lang="fr-FR" altLang="fr-FR" dirty="0"/>
                  <a:t> les </a:t>
                </a:r>
                <a:r>
                  <a:rPr lang="fr-FR" altLang="fr-FR" dirty="0" err="1"/>
                  <a:t>données</a:t>
                </a:r>
                <a:r>
                  <a:rPr lang="fr-FR" altLang="fr-FR" dirty="0"/>
                  <a:t> </a:t>
                </a:r>
                <a:r>
                  <a:rPr lang="fr-FR" altLang="fr-FR" dirty="0" err="1"/>
                  <a:t>sont</a:t>
                </a:r>
                <a:r>
                  <a:rPr lang="fr-FR" altLang="fr-FR" dirty="0"/>
                  <a:t> non </a:t>
                </a:r>
                <a:r>
                  <a:rPr lang="fr-FR" altLang="fr-FR" dirty="0" err="1"/>
                  <a:t>séparables</a:t>
                </a:r>
                <a:endParaRPr lang="fr-FR" altLang="fr-FR" dirty="0"/>
              </a:p>
              <a:p>
                <a:pPr lvl="1"/>
                <a14:m>
                  <m:oMath xmlns:m="http://schemas.openxmlformats.org/officeDocument/2006/math">
                    <m:r>
                      <a:rPr lang="fr-FR" alt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altLang="fr-FR" dirty="0"/>
                  <a:t> </a:t>
                </a:r>
                <a:r>
                  <a:rPr lang="fr-FR" altLang="fr-FR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fr-FR" alt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altLang="fr-FR" dirty="0"/>
                  <a:t>(t) </a:t>
                </a:r>
                <a:r>
                  <a:rPr lang="fr-FR" altLang="fr-FR" dirty="0" err="1"/>
                  <a:t>diminue</a:t>
                </a:r>
                <a:r>
                  <a:rPr lang="fr-FR" altLang="fr-FR" dirty="0"/>
                  <a:t> avec le temps</a:t>
                </a:r>
              </a:p>
              <a:p>
                <a:r>
                  <a:rPr lang="fr-FR" dirty="0"/>
                  <a:t>Mais toujours limité</a:t>
                </a:r>
              </a:p>
              <a:p>
                <a:pPr lvl="1"/>
                <a:r>
                  <a:rPr lang="fr-FR" dirty="0"/>
                  <a:t>Seuil dur non dérivable, pas de nuance</a:t>
                </a:r>
              </a:p>
              <a:p>
                <a:pPr lvl="1"/>
                <a:r>
                  <a:rPr lang="fr-FR" dirty="0"/>
                  <a:t>Exemple du </a:t>
                </a:r>
                <a:r>
                  <a:rPr lang="fr-FR" dirty="0" err="1"/>
                  <a:t>Xor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371601"/>
                <a:ext cx="8503920" cy="5038724"/>
              </a:xfrm>
              <a:blipFill>
                <a:blip r:embed="rId2"/>
                <a:stretch>
                  <a:fillRect l="-287" t="-1814" b="-8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222" y="1902279"/>
            <a:ext cx="3600450" cy="290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2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Régression logistique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7"/>
                <a:ext cx="8503920" cy="488327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Adoucissement du seuil</a:t>
                </a:r>
              </a:p>
              <a:p>
                <a:r>
                  <a:rPr lang="fr-FR" dirty="0"/>
                  <a:t>Fonction </a:t>
                </a:r>
                <a:r>
                  <a:rPr lang="fr-FR" dirty="0">
                    <a:solidFill>
                      <a:srgbClr val="A03A86"/>
                    </a:solidFill>
                  </a:rPr>
                  <a:t>logistique</a:t>
                </a:r>
              </a:p>
              <a:p>
                <a:pPr lvl="1"/>
                <a:r>
                  <a:rPr lang="fr-FR" dirty="0"/>
                  <a:t>= « </a:t>
                </a:r>
                <a:r>
                  <a:rPr lang="fr-FR" dirty="0">
                    <a:solidFill>
                      <a:srgbClr val="A03A86"/>
                    </a:solidFill>
                  </a:rPr>
                  <a:t>Sigmoïde</a:t>
                </a:r>
                <a:r>
                  <a:rPr lang="fr-FR" dirty="0"/>
                  <a:t> »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𝐿𝑜𝑔𝑖𝑠𝑡𝑖𝑐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p>
                        </m:sSup>
                      </m:den>
                    </m:f>
                  </m:oMath>
                </a14:m>
                <a:endParaRPr lang="fr-FR" dirty="0"/>
              </a:p>
              <a:p>
                <a:r>
                  <a:rPr lang="fr-FR" dirty="0"/>
                  <a:t>Régression Logistique: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𝐿𝑜𝑔𝑖𝑠𝑡𝑖𝑐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Dérivation: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)(1−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b="0" dirty="0"/>
              </a:p>
              <a:p>
                <a:r>
                  <a:rPr lang="fr-FR" dirty="0"/>
                  <a:t>Règle d’apprentissage</a:t>
                </a:r>
              </a:p>
              <a:p>
                <a:pPr lvl="1"/>
                <a:r>
                  <a:rPr lang="fr-FR" dirty="0"/>
                  <a:t>Erreur quadratique (E = fonction de perte L2)</a:t>
                </a:r>
              </a:p>
              <a:p>
                <a:pPr lvl="1"/>
                <a:r>
                  <a:rPr lang="fr-FR" dirty="0"/>
                  <a:t>Descente de gradient: </a:t>
                </a:r>
                <a:r>
                  <a:rPr lang="fr-FR" altLang="fr-FR" sz="2000" dirty="0">
                    <a:latin typeface="Times New Roman" panose="02020603050405020304" pitchFamily="18" charset="0"/>
                  </a:rPr>
                  <a:t> </a:t>
                </a:r>
                <a:r>
                  <a:rPr lang="fr-FR" altLang="fr-FR" sz="2000" b="1" u="sng" dirty="0">
                    <a:latin typeface="Times New Roman" panose="02020603050405020304" pitchFamily="18" charset="0"/>
                  </a:rPr>
                  <a:t>w</a:t>
                </a:r>
                <a:r>
                  <a:rPr lang="fr-FR" altLang="fr-FR" sz="2000" b="1" baseline="-25000" dirty="0">
                    <a:latin typeface="Times New Roman" panose="02020603050405020304" pitchFamily="18" charset="0"/>
                  </a:rPr>
                  <a:t>t+1</a:t>
                </a:r>
                <a:r>
                  <a:rPr lang="fr-FR" altLang="fr-FR" sz="2000" b="1" dirty="0">
                    <a:latin typeface="Times New Roman" panose="02020603050405020304" pitchFamily="18" charset="0"/>
                  </a:rPr>
                  <a:t>   =  </a:t>
                </a:r>
                <a:r>
                  <a:rPr lang="fr-FR" altLang="fr-FR" sz="2000" b="1" u="sng" dirty="0" err="1">
                    <a:latin typeface="Times New Roman" panose="02020603050405020304" pitchFamily="18" charset="0"/>
                  </a:rPr>
                  <a:t>w</a:t>
                </a:r>
                <a:r>
                  <a:rPr lang="fr-FR" altLang="fr-FR" sz="2000" b="1" baseline="-25000" dirty="0" err="1">
                    <a:latin typeface="Times New Roman" panose="02020603050405020304" pitchFamily="18" charset="0"/>
                  </a:rPr>
                  <a:t>t</a:t>
                </a:r>
                <a:r>
                  <a:rPr lang="fr-FR" altLang="fr-FR" sz="2000" b="1" baseline="-25000" dirty="0">
                    <a:latin typeface="Times New Roman" panose="02020603050405020304" pitchFamily="18" charset="0"/>
                  </a:rPr>
                  <a:t>  </a:t>
                </a:r>
                <a:r>
                  <a:rPr lang="fr-FR" altLang="fr-FR" sz="2000" b="1" dirty="0">
                    <a:latin typeface="Times New Roman" panose="02020603050405020304" pitchFamily="18" charset="0"/>
                  </a:rPr>
                  <a:t> -   </a:t>
                </a:r>
                <a:r>
                  <a:rPr lang="fr-FR" altLang="fr-FR" sz="2000" dirty="0">
                    <a:latin typeface="Symbol" panose="05050102010706020507" pitchFamily="18" charset="2"/>
                  </a:rPr>
                  <a:t>h</a:t>
                </a:r>
                <a:r>
                  <a:rPr lang="fr-FR" altLang="fr-FR" sz="2000" b="1" dirty="0">
                    <a:latin typeface="Symbol" panose="05050102010706020507" pitchFamily="18" charset="2"/>
                  </a:rPr>
                  <a:t>  D</a:t>
                </a:r>
                <a:r>
                  <a:rPr lang="fr-FR" altLang="fr-FR" sz="2000" b="1" dirty="0">
                    <a:latin typeface="Times New Roman" panose="02020603050405020304" pitchFamily="18" charset="0"/>
                  </a:rPr>
                  <a:t> ( E[</a:t>
                </a:r>
                <a:r>
                  <a:rPr lang="fr-FR" altLang="fr-FR" sz="2000" b="1" u="sng" dirty="0" err="1">
                    <a:latin typeface="Times New Roman" panose="02020603050405020304" pitchFamily="18" charset="0"/>
                  </a:rPr>
                  <a:t>w</a:t>
                </a:r>
                <a:r>
                  <a:rPr lang="fr-FR" altLang="fr-FR" sz="2000" b="1" baseline="-25000" dirty="0" err="1">
                    <a:latin typeface="Times New Roman" panose="02020603050405020304" pitchFamily="18" charset="0"/>
                  </a:rPr>
                  <a:t>t</a:t>
                </a:r>
                <a:r>
                  <a:rPr lang="fr-FR" altLang="fr-FR" sz="2000" b="1" dirty="0">
                    <a:latin typeface="Times New Roman" panose="02020603050405020304" pitchFamily="18" charset="0"/>
                  </a:rPr>
                  <a:t>] 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alt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altLang="fr-F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altLang="fr-F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alt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alt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altLang="fr-F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altLang="fr-F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alt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alt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alt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alt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fr-FR" alt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fr-FR" alt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alt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fr-FR" alt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alt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alt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fr-FR" alt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dirty="0"/>
              </a:p>
              <a:p>
                <a:r>
                  <a:rPr lang="fr-FR" dirty="0"/>
                  <a:t>Résultats bien meilleurs qu’avec seuil dur</a:t>
                </a:r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7"/>
                <a:ext cx="8503920" cy="4883277"/>
              </a:xfrm>
              <a:blipFill>
                <a:blip r:embed="rId2"/>
                <a:stretch>
                  <a:fillRect l="-645" t="-24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680" y="1905000"/>
            <a:ext cx="4949825" cy="152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26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Réseau de neurones artificiels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797552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Unité de </a:t>
            </a:r>
            <a:r>
              <a:rPr lang="fr-FR" dirty="0" err="1"/>
              <a:t>McCulloch-Pitts</a:t>
            </a:r>
            <a:endParaRPr lang="fr-FR" dirty="0"/>
          </a:p>
          <a:p>
            <a:pPr lvl="1"/>
            <a:r>
              <a:rPr lang="fr-FR" dirty="0"/>
              <a:t>Inspiration biologique </a:t>
            </a:r>
          </a:p>
          <a:p>
            <a:pPr lvl="1"/>
            <a:r>
              <a:rPr lang="fr-FR" dirty="0"/>
              <a:t>Simplification élémentaire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 Multi-Perceptrons</a:t>
            </a:r>
            <a:endParaRPr lang="fr-FR" dirty="0"/>
          </a:p>
          <a:p>
            <a:r>
              <a:rPr lang="fr-FR" dirty="0"/>
              <a:t>Structure</a:t>
            </a:r>
          </a:p>
          <a:p>
            <a:pPr lvl="1"/>
            <a:r>
              <a:rPr lang="fr-FR" dirty="0"/>
              <a:t>Unités / neurones</a:t>
            </a:r>
          </a:p>
          <a:p>
            <a:pPr lvl="1"/>
            <a:r>
              <a:rPr lang="fr-FR" dirty="0"/>
              <a:t>Connexions / poids</a:t>
            </a:r>
          </a:p>
          <a:p>
            <a:pPr lvl="1"/>
            <a:r>
              <a:rPr lang="fr-FR" dirty="0"/>
              <a:t>Fonction d’activation</a:t>
            </a:r>
          </a:p>
          <a:p>
            <a:r>
              <a:rPr lang="fr-FR" dirty="0"/>
              <a:t>Couches</a:t>
            </a:r>
          </a:p>
          <a:p>
            <a:pPr lvl="1"/>
            <a:r>
              <a:rPr lang="fr-FR" dirty="0" err="1"/>
              <a:t>Feed-Forward</a:t>
            </a:r>
            <a:endParaRPr lang="fr-FR" dirty="0"/>
          </a:p>
          <a:p>
            <a:pPr lvl="2"/>
            <a:r>
              <a:rPr lang="fr-FR" dirty="0"/>
              <a:t>1 ou plusieurs couches successives </a:t>
            </a:r>
          </a:p>
          <a:p>
            <a:pPr lvl="3"/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unités cachées</a:t>
            </a:r>
          </a:p>
          <a:p>
            <a:pPr lvl="2"/>
            <a:r>
              <a:rPr lang="fr-FR" dirty="0"/>
              <a:t>Graphe orienté acyclique</a:t>
            </a:r>
          </a:p>
          <a:p>
            <a:pPr lvl="2"/>
            <a:r>
              <a:rPr lang="fr-FR" dirty="0"/>
              <a:t>Pas d’état interne</a:t>
            </a:r>
          </a:p>
          <a:p>
            <a:pPr lvl="1"/>
            <a:r>
              <a:rPr lang="fr-FR" dirty="0"/>
              <a:t>Récurrent</a:t>
            </a:r>
          </a:p>
          <a:p>
            <a:pPr lvl="2"/>
            <a:r>
              <a:rPr lang="fr-FR" dirty="0"/>
              <a:t>Connexions réentrantes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 système dynamique, états stables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 mémoire à court terme mais plus complexe à comprendre / maîtriser</a:t>
            </a:r>
          </a:p>
        </p:txBody>
      </p:sp>
      <p:pic>
        <p:nvPicPr>
          <p:cNvPr id="8" name="Espace réservé du contenu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19650" y="3124200"/>
            <a:ext cx="4201319" cy="175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403" y="1416446"/>
            <a:ext cx="2997598" cy="17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2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Réseaux de neurones à une couche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/>
              <a:t>Toutes les unités opèrent séparément</a:t>
            </a:r>
          </a:p>
          <a:p>
            <a:pPr lvl="1"/>
            <a:r>
              <a:rPr lang="fr-FR" dirty="0"/>
              <a:t>Pas de poids partagés</a:t>
            </a:r>
          </a:p>
          <a:p>
            <a:r>
              <a:rPr lang="fr-FR" dirty="0"/>
              <a:t>Apprentissage par descente de gradient</a:t>
            </a:r>
          </a:p>
          <a:p>
            <a:pPr lvl="1"/>
            <a:r>
              <a:rPr lang="fr-FR" dirty="0" err="1"/>
              <a:t>Wj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</a:t>
            </a:r>
            <a:r>
              <a:rPr lang="fr-FR" dirty="0"/>
              <a:t>  </a:t>
            </a:r>
            <a:r>
              <a:rPr lang="fr-FR" dirty="0" err="1"/>
              <a:t>Wj</a:t>
            </a:r>
            <a:r>
              <a:rPr lang="fr-FR" dirty="0"/>
              <a:t> + </a:t>
            </a:r>
            <a:r>
              <a:rPr lang="fr-FR" dirty="0" err="1"/>
              <a:t>Err</a:t>
            </a:r>
            <a:r>
              <a:rPr lang="fr-FR" dirty="0"/>
              <a:t> g’(in)</a:t>
            </a:r>
            <a:r>
              <a:rPr lang="fr-FR" dirty="0" err="1"/>
              <a:t>xj</a:t>
            </a:r>
            <a:endParaRPr lang="fr-FR" dirty="0"/>
          </a:p>
          <a:p>
            <a:r>
              <a:rPr lang="fr-FR" dirty="0"/>
              <a:t>Apprend sur des </a:t>
            </a:r>
            <a:r>
              <a:rPr lang="fr-FR" dirty="0" err="1"/>
              <a:t>datasets</a:t>
            </a:r>
            <a:r>
              <a:rPr lang="fr-FR" dirty="0"/>
              <a:t> linéairement séparable</a:t>
            </a:r>
          </a:p>
          <a:p>
            <a:pPr lvl="1"/>
            <a:r>
              <a:rPr lang="fr-FR" dirty="0"/>
              <a:t>vs Arbre de décision: bon sur majorité, mauvais sur restaurant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4243388"/>
            <a:ext cx="6905625" cy="25336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468438"/>
            <a:ext cx="1524000" cy="19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9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Réseaux </a:t>
            </a:r>
            <a:r>
              <a:rPr lang="fr-FR" dirty="0" err="1">
                <a:solidFill>
                  <a:srgbClr val="A03A86"/>
                </a:solidFill>
              </a:rPr>
              <a:t>feed-forward</a:t>
            </a:r>
            <a:r>
              <a:rPr lang="fr-FR" dirty="0">
                <a:solidFill>
                  <a:srgbClr val="A03A86"/>
                </a:solidFill>
              </a:rPr>
              <a:t> </a:t>
            </a:r>
            <a:r>
              <a:rPr lang="fr-FR" dirty="0" err="1">
                <a:solidFill>
                  <a:srgbClr val="A03A86"/>
                </a:solidFill>
              </a:rPr>
              <a:t>multi-couches</a:t>
            </a:r>
            <a:endParaRPr lang="fr-FR" dirty="0">
              <a:solidFill>
                <a:srgbClr val="A03A8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883277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Structure</a:t>
            </a:r>
          </a:p>
          <a:p>
            <a:pPr lvl="1"/>
            <a:r>
              <a:rPr lang="fr-FR" dirty="0"/>
              <a:t>couches généralement entièrement connectées</a:t>
            </a:r>
          </a:p>
          <a:p>
            <a:pPr lvl="1"/>
            <a:r>
              <a:rPr lang="fr-FR" dirty="0"/>
              <a:t>Nombre d’unités cachées choisi empiriquement</a:t>
            </a:r>
          </a:p>
          <a:p>
            <a:r>
              <a:rPr lang="fr-FR" dirty="0"/>
              <a:t>Expressivité </a:t>
            </a:r>
            <a:r>
              <a:rPr lang="fr-FR" dirty="0">
                <a:sym typeface="Wingdings" panose="05000000000000000000" pitchFamily="2" charset="2"/>
              </a:rPr>
              <a:t> Régression non linéaire</a:t>
            </a:r>
            <a:endParaRPr lang="fr-FR" dirty="0"/>
          </a:p>
          <a:p>
            <a:pPr lvl="1"/>
            <a:r>
              <a:rPr lang="fr-FR" dirty="0"/>
              <a:t>Fonctions continues</a:t>
            </a:r>
            <a:br>
              <a:rPr lang="fr-FR" dirty="0"/>
            </a:br>
            <a:r>
              <a:rPr lang="fr-FR" dirty="0"/>
              <a:t>avec 2 couches</a:t>
            </a:r>
          </a:p>
          <a:p>
            <a:pPr lvl="2"/>
            <a:r>
              <a:rPr lang="fr-FR" dirty="0"/>
              <a:t>2 seuils </a:t>
            </a:r>
            <a:r>
              <a:rPr lang="fr-FR" dirty="0">
                <a:sym typeface="Wingdings" panose="05000000000000000000" pitchFamily="2" charset="2"/>
              </a:rPr>
              <a:t> 1 </a:t>
            </a:r>
            <a:r>
              <a:rPr lang="fr-FR" dirty="0" err="1">
                <a:sym typeface="Wingdings" panose="05000000000000000000" pitchFamily="2" charset="2"/>
              </a:rPr>
              <a:t>crète</a:t>
            </a:r>
            <a:endParaRPr lang="fr-FR" dirty="0"/>
          </a:p>
          <a:p>
            <a:pPr lvl="1"/>
            <a:r>
              <a:rPr lang="fr-FR" dirty="0"/>
              <a:t>Toute fonction avec </a:t>
            </a:r>
            <a:br>
              <a:rPr lang="fr-FR" dirty="0"/>
            </a:br>
            <a:r>
              <a:rPr lang="fr-FR" dirty="0"/>
              <a:t>3 couche </a:t>
            </a:r>
          </a:p>
          <a:p>
            <a:pPr lvl="2"/>
            <a:r>
              <a:rPr lang="fr-FR" dirty="0"/>
              <a:t>2 crètes </a:t>
            </a:r>
            <a:r>
              <a:rPr lang="fr-FR" dirty="0">
                <a:sym typeface="Wingdings" panose="05000000000000000000" pitchFamily="2" charset="2"/>
              </a:rPr>
              <a:t> 1 bosse</a:t>
            </a:r>
          </a:p>
          <a:p>
            <a:r>
              <a:rPr lang="fr-FR" dirty="0">
                <a:sym typeface="Wingdings" panose="05000000000000000000" pitchFamily="2" charset="2"/>
              </a:rPr>
              <a:t>Niveaux d’abstractions: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Ajouter des couches 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 ajouter des dimensions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Similaire à une classification </a:t>
            </a:r>
            <a:br>
              <a:rPr lang="fr-FR" dirty="0">
                <a:sym typeface="Wingdings" panose="05000000000000000000" pitchFamily="2" charset="2"/>
              </a:rPr>
            </a:br>
            <a:r>
              <a:rPr lang="fr-FR" dirty="0">
                <a:sym typeface="Wingdings" panose="05000000000000000000" pitchFamily="2" charset="2"/>
              </a:rPr>
              <a:t>par hyperplan dans l’espace cible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276" y="1527048"/>
            <a:ext cx="2136724" cy="14811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498" y="3276600"/>
            <a:ext cx="2402405" cy="15525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5" y="3276600"/>
            <a:ext cx="2714625" cy="15525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4CFF143-9A44-4016-9AF6-AE5A77B63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707" y="5139546"/>
            <a:ext cx="3258217" cy="163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5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7B9899"/>
                </a:solidFill>
              </a:rPr>
              <a:t>Apprentissage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A51DCE-5FB8-48C6-B06A-357A0B02D271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10325"/>
            <a:ext cx="3581400" cy="36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</a:rPr>
              <a:t>IA 101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1625" y="1508126"/>
            <a:ext cx="8689975" cy="4902199"/>
          </a:xfrm>
        </p:spPr>
        <p:txBody>
          <a:bodyPr>
            <a:normAutofit/>
          </a:bodyPr>
          <a:lstStyle/>
          <a:p>
            <a:r>
              <a:rPr lang="fr-FR" dirty="0"/>
              <a:t>Essentiel dans les environnements inconnus</a:t>
            </a:r>
          </a:p>
          <a:p>
            <a:pPr lvl="1"/>
            <a:r>
              <a:rPr lang="fr-FR" dirty="0"/>
              <a:t>Quand un concepteur n’a pas l’omniscience du problème</a:t>
            </a:r>
          </a:p>
          <a:p>
            <a:r>
              <a:rPr lang="fr-FR" dirty="0"/>
              <a:t>Utile comme une méthode de conception de systèmes</a:t>
            </a:r>
          </a:p>
          <a:p>
            <a:pPr lvl="1"/>
            <a:r>
              <a:rPr lang="fr-FR" dirty="0"/>
              <a:t>Exposer l’agent à la réalité plutôt qu’essayer de la lui programmer</a:t>
            </a:r>
          </a:p>
          <a:p>
            <a:r>
              <a:rPr lang="fr-FR" dirty="0"/>
              <a:t>Modifie le mécanisme de prise de décision de l’agent pour améliorer les performances.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Apprentissage par </a:t>
            </a:r>
            <a:r>
              <a:rPr lang="fr-FR" dirty="0" err="1">
                <a:solidFill>
                  <a:srgbClr val="A03A86"/>
                </a:solidFill>
              </a:rPr>
              <a:t>rétropropagation</a:t>
            </a:r>
            <a:endParaRPr lang="fr-FR" dirty="0">
              <a:solidFill>
                <a:srgbClr val="A03A8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7"/>
                <a:ext cx="8503920" cy="488327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Couche de sortie</a:t>
                </a:r>
              </a:p>
              <a:p>
                <a:pPr lvl="1"/>
                <a:r>
                  <a:rPr lang="fr-FR" dirty="0"/>
                  <a:t>= Perceptron</a:t>
                </a:r>
              </a:p>
              <a:p>
                <a:pPr marL="274638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alt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altLang="fr-F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alt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alt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altLang="fr-F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alt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fr-FR" alt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altLang="fr-F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alt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alt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altLang="fr-F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alt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alt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alt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alt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alt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alt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alt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alt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fr-FR" alt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alt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alt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alt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𝐸𝑟𝑟</m:t>
                        </m:r>
                      </m:e>
                      <m:sub>
                        <m:r>
                          <a:rPr lang="fr-FR" alt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alt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alt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fr-FR" alt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fr-FR" alt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𝑒𝑛𝑡𝑟</m:t>
                        </m:r>
                        <m: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</m:t>
                        </m:r>
                        <m: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alt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alt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r>
                  <a:rPr lang="fr-FR" dirty="0"/>
                  <a:t>Couches cachées</a:t>
                </a:r>
              </a:p>
              <a:p>
                <a:pPr lvl="1"/>
                <a:r>
                  <a:rPr lang="fr-FR" dirty="0" err="1"/>
                  <a:t>Rétropropagation</a:t>
                </a:r>
                <a:r>
                  <a:rPr lang="fr-FR" dirty="0"/>
                  <a:t> du</a:t>
                </a:r>
                <a:br>
                  <a:rPr lang="fr-FR" dirty="0"/>
                </a:br>
                <a:r>
                  <a:rPr lang="fr-FR" dirty="0"/>
                  <a:t>gradient</a:t>
                </a:r>
              </a:p>
              <a:p>
                <a:pPr lvl="1"/>
                <a:r>
                  <a:rPr lang="fr-FR" dirty="0"/>
                  <a:t>= de la « cause » </a:t>
                </a:r>
                <a:br>
                  <a:rPr lang="fr-FR" dirty="0"/>
                </a:br>
                <a:r>
                  <a:rPr lang="fr-FR" dirty="0"/>
                  <a:t>de l’erreur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fr-FR" alt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alt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alt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fr-FR" alt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fr-FR" alt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alt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alt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alt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fr-FR" altLang="fr-FR" sz="28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altLang="fr-FR" sz="2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fr-FR" altLang="fr-FR" sz="2800" dirty="0"/>
                          <m:t>w</m:t>
                        </m:r>
                        <m:r>
                          <m:rPr>
                            <m:nor/>
                          </m:rPr>
                          <a:rPr lang="fr-FR" altLang="fr-FR" sz="2800" baseline="-25000" dirty="0"/>
                          <m:t>j</m:t>
                        </m:r>
                        <m:r>
                          <m:rPr>
                            <m:nor/>
                          </m:rPr>
                          <a:rPr lang="fr-FR" altLang="fr-FR" sz="2800" baseline="-25000" dirty="0"/>
                          <m:t>,</m:t>
                        </m:r>
                        <m:r>
                          <m:rPr>
                            <m:nor/>
                          </m:rPr>
                          <a:rPr lang="fr-FR" altLang="fr-FR" sz="2800" baseline="-25000" dirty="0"/>
                          <m:t>k</m:t>
                        </m:r>
                        <m:sSub>
                          <m:sSubPr>
                            <m:ctrlPr>
                              <a:rPr lang="fr-FR" alt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alt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fr-FR" alt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Puis même adaptation</a:t>
                </a:r>
              </a:p>
              <a:p>
                <a:r>
                  <a:rPr lang="fr-FR" dirty="0"/>
                  <a:t>Procédure ad-hoc</a:t>
                </a:r>
              </a:p>
              <a:p>
                <a:pPr lvl="1"/>
                <a:r>
                  <a:rPr lang="fr-FR" dirty="0"/>
                  <a:t>Pas de fondement biologique a priori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7"/>
                <a:ext cx="8503920" cy="4883277"/>
              </a:xfrm>
              <a:blipFill>
                <a:blip r:embed="rId2"/>
                <a:stretch>
                  <a:fillRect l="-645" t="-17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527046"/>
            <a:ext cx="5091736" cy="437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78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Mise en œuvre de la </a:t>
            </a:r>
            <a:r>
              <a:rPr lang="fr-FR" dirty="0" err="1">
                <a:solidFill>
                  <a:srgbClr val="A03A86"/>
                </a:solidFill>
              </a:rPr>
              <a:t>rétropropagation</a:t>
            </a:r>
            <a:endParaRPr lang="fr-FR" dirty="0">
              <a:solidFill>
                <a:srgbClr val="A03A8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883277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A chaque </a:t>
            </a:r>
            <a:r>
              <a:rPr lang="fr-FR" dirty="0">
                <a:solidFill>
                  <a:srgbClr val="A03A86"/>
                </a:solidFill>
              </a:rPr>
              <a:t>époque</a:t>
            </a:r>
            <a:r>
              <a:rPr lang="fr-FR" dirty="0"/>
              <a:t> on somme et on applique les mise à jour de gradients</a:t>
            </a:r>
          </a:p>
          <a:p>
            <a:r>
              <a:rPr lang="fr-FR" dirty="0"/>
              <a:t>Courbe d’apprentissage</a:t>
            </a:r>
          </a:p>
          <a:p>
            <a:pPr lvl="1"/>
            <a:r>
              <a:rPr lang="fr-FR" dirty="0" err="1"/>
              <a:t>Dataset</a:t>
            </a:r>
            <a:r>
              <a:rPr lang="fr-FR" dirty="0"/>
              <a:t> du restaurant </a:t>
            </a:r>
          </a:p>
          <a:p>
            <a:pPr lvl="1"/>
            <a:r>
              <a:rPr lang="fr-FR" dirty="0"/>
              <a:t>100 exemples</a:t>
            </a:r>
          </a:p>
          <a:p>
            <a:pPr lvl="1"/>
            <a:r>
              <a:rPr lang="fr-FR" dirty="0"/>
              <a:t>Convergence exacte</a:t>
            </a:r>
          </a:p>
          <a:p>
            <a:r>
              <a:rPr lang="fr-FR" dirty="0"/>
              <a:t>Caractéristiques</a:t>
            </a:r>
          </a:p>
          <a:p>
            <a:pPr lvl="1"/>
            <a:r>
              <a:rPr lang="fr-FR" dirty="0"/>
              <a:t>Bons pour les taches de </a:t>
            </a:r>
            <a:r>
              <a:rPr lang="fr-FR" dirty="0">
                <a:solidFill>
                  <a:srgbClr val="A03A86"/>
                </a:solidFill>
              </a:rPr>
              <a:t>reconnaissance</a:t>
            </a:r>
            <a:r>
              <a:rPr lang="fr-FR" dirty="0"/>
              <a:t> complexe</a:t>
            </a:r>
          </a:p>
          <a:p>
            <a:pPr lvl="1"/>
            <a:r>
              <a:rPr lang="fr-FR" dirty="0"/>
              <a:t>Convergence peut être lente</a:t>
            </a:r>
          </a:p>
          <a:p>
            <a:pPr lvl="1"/>
            <a:r>
              <a:rPr lang="fr-FR" dirty="0"/>
              <a:t>Soucis de Minima locaux / </a:t>
            </a:r>
            <a:r>
              <a:rPr lang="fr-FR" dirty="0" err="1"/>
              <a:t>surapprentissage</a:t>
            </a:r>
            <a:endParaRPr lang="fr-FR" dirty="0"/>
          </a:p>
          <a:p>
            <a:pPr lvl="2"/>
            <a:r>
              <a:rPr lang="fr-FR" dirty="0"/>
              <a:t>Eviter trop de paramètres / d’unités</a:t>
            </a:r>
          </a:p>
          <a:p>
            <a:pPr lvl="2"/>
            <a:r>
              <a:rPr lang="fr-FR" dirty="0"/>
              <a:t>Validation croisée nécessaire</a:t>
            </a:r>
          </a:p>
          <a:p>
            <a:pPr lvl="2"/>
            <a:r>
              <a:rPr lang="fr-FR" dirty="0"/>
              <a:t>Algorithme du </a:t>
            </a:r>
            <a:r>
              <a:rPr lang="fr-FR" dirty="0">
                <a:solidFill>
                  <a:srgbClr val="A03A86"/>
                </a:solidFill>
              </a:rPr>
              <a:t>dégât de cerveau </a:t>
            </a:r>
            <a:r>
              <a:rPr lang="fr-FR" dirty="0"/>
              <a:t>(similaire à l’élagage d’arbre)</a:t>
            </a:r>
          </a:p>
          <a:p>
            <a:pPr lvl="3"/>
            <a:r>
              <a:rPr lang="fr-FR" dirty="0"/>
              <a:t>Couches </a:t>
            </a:r>
            <a:r>
              <a:rPr lang="fr-FR" dirty="0">
                <a:solidFill>
                  <a:srgbClr val="A03A86"/>
                </a:solidFill>
              </a:rPr>
              <a:t>Dropout</a:t>
            </a:r>
          </a:p>
          <a:p>
            <a:pPr lvl="2"/>
            <a:r>
              <a:rPr lang="fr-FR" dirty="0"/>
              <a:t>Inverse = </a:t>
            </a:r>
            <a:r>
              <a:rPr lang="fr-FR" dirty="0">
                <a:solidFill>
                  <a:srgbClr val="A03A86"/>
                </a:solidFill>
              </a:rPr>
              <a:t>pavage</a:t>
            </a:r>
            <a:r>
              <a:rPr lang="fr-FR" dirty="0"/>
              <a:t> (similaire à l’apprentissage de listes de décision)</a:t>
            </a:r>
          </a:p>
          <a:p>
            <a:pPr lvl="1"/>
            <a:r>
              <a:rPr lang="fr-FR" dirty="0"/>
              <a:t>Les hypothèses sont assez opaques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981200"/>
            <a:ext cx="265777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1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Apprentissage profond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883277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Classificateurs multicouches traditionnels:</a:t>
            </a:r>
          </a:p>
          <a:p>
            <a:pPr lvl="1"/>
            <a:r>
              <a:rPr lang="fr-FR" dirty="0"/>
              <a:t>Les caractéristiques intermédiaires sont non supervisées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Réseaux profonds</a:t>
            </a:r>
          </a:p>
          <a:p>
            <a:pPr lvl="1"/>
            <a:r>
              <a:rPr lang="fr-FR" dirty="0"/>
              <a:t>Représentation hiérarchiques</a:t>
            </a:r>
          </a:p>
          <a:p>
            <a:pPr lvl="1"/>
            <a:r>
              <a:rPr lang="fr-FR" dirty="0"/>
              <a:t>Plusieurs niveaux de transformations de caractéristiques</a:t>
            </a:r>
          </a:p>
          <a:p>
            <a:r>
              <a:rPr lang="fr-FR" dirty="0">
                <a:sym typeface="Wingdings" panose="05000000000000000000" pitchFamily="2" charset="2"/>
              </a:rPr>
              <a:t>Hiérarchisation naturelle</a:t>
            </a:r>
          </a:p>
          <a:p>
            <a:pPr lvl="1"/>
            <a:r>
              <a:rPr lang="fr-FR" dirty="0"/>
              <a:t>Pixel, bord, teston, motif, </a:t>
            </a:r>
            <a:br>
              <a:rPr lang="fr-FR" dirty="0"/>
            </a:br>
            <a:r>
              <a:rPr lang="fr-FR" dirty="0"/>
              <a:t>partie, objet</a:t>
            </a:r>
          </a:p>
          <a:p>
            <a:pPr lvl="1"/>
            <a:r>
              <a:rPr lang="fr-FR" dirty="0"/>
              <a:t>Caractère, mot, groupe, </a:t>
            </a:r>
            <a:br>
              <a:rPr lang="fr-FR" dirty="0"/>
            </a:br>
            <a:r>
              <a:rPr lang="fr-FR" dirty="0"/>
              <a:t>clause, phrase, histoire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 fonctionne bien car</a:t>
            </a:r>
            <a:br>
              <a:rPr lang="fr-FR" dirty="0">
                <a:sym typeface="Wingdings" panose="05000000000000000000" pitchFamily="2" charset="2"/>
              </a:rPr>
            </a:br>
            <a:r>
              <a:rPr lang="fr-FR" dirty="0">
                <a:sym typeface="Wingdings" panose="05000000000000000000" pitchFamily="2" charset="2"/>
              </a:rPr>
              <a:t>l</a:t>
            </a:r>
            <a:r>
              <a:rPr lang="fr-FR" dirty="0"/>
              <a:t>e monde est hiérarchique</a:t>
            </a:r>
          </a:p>
          <a:p>
            <a:r>
              <a:rPr lang="fr-FR" dirty="0"/>
              <a:t>Librairies de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026" y="3482351"/>
            <a:ext cx="4524686" cy="253198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133600"/>
            <a:ext cx="4050507" cy="586562"/>
          </a:xfrm>
          <a:prstGeom prst="rect">
            <a:avLst/>
          </a:prstGeom>
        </p:spPr>
      </p:pic>
      <p:pic>
        <p:nvPicPr>
          <p:cNvPr id="9" name="Picture 8" descr="http://www.i-programmer.info/images/stories/News/2015/Nov/A/tensorflow1.jpg">
            <a:hlinkClick r:id="rId4"/>
            <a:extLst>
              <a:ext uri="{FF2B5EF4-FFF2-40B4-BE49-F238E27FC236}">
                <a16:creationId xmlns:a16="http://schemas.microsoft.com/office/drawing/2014/main" id="{6AC74F03-62B9-4E58-AB9B-B82C92694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88" y="5352562"/>
            <a:ext cx="1087714" cy="88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hlinkClick r:id="rId6"/>
            <a:extLst>
              <a:ext uri="{FF2B5EF4-FFF2-40B4-BE49-F238E27FC236}">
                <a16:creationId xmlns:a16="http://schemas.microsoft.com/office/drawing/2014/main" id="{994DE96E-D5FE-47F0-B7D4-2F54391C5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1263" y="5464874"/>
            <a:ext cx="1628775" cy="561975"/>
          </a:xfrm>
          <a:prstGeom prst="rect">
            <a:avLst/>
          </a:prstGeom>
        </p:spPr>
      </p:pic>
      <p:pic>
        <p:nvPicPr>
          <p:cNvPr id="15362" name="Picture 2" descr="Résultat de recherche d'images pour &quot;pytorch&quot;">
            <a:hlinkClick r:id="rId8"/>
            <a:extLst>
              <a:ext uri="{FF2B5EF4-FFF2-40B4-BE49-F238E27FC236}">
                <a16:creationId xmlns:a16="http://schemas.microsoft.com/office/drawing/2014/main" id="{E291EDF2-FF84-4786-8395-2D134505A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12" y="5448950"/>
            <a:ext cx="1313485" cy="59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6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Réseaux </a:t>
            </a:r>
            <a:r>
              <a:rPr lang="fr-FR" dirty="0" err="1">
                <a:solidFill>
                  <a:srgbClr val="A03A86"/>
                </a:solidFill>
              </a:rPr>
              <a:t>Convolués</a:t>
            </a:r>
            <a:r>
              <a:rPr lang="fr-FR" dirty="0">
                <a:solidFill>
                  <a:srgbClr val="A03A86"/>
                </a:solidFill>
              </a:rPr>
              <a:t> </a:t>
            </a:r>
            <a:r>
              <a:rPr lang="fr-FR" dirty="0" err="1">
                <a:solidFill>
                  <a:srgbClr val="A03A86"/>
                </a:solidFill>
              </a:rPr>
              <a:t>LeNet</a:t>
            </a:r>
            <a:endParaRPr lang="fr-FR" dirty="0">
              <a:solidFill>
                <a:srgbClr val="A03A8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883277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Fonction d’activation non linéaire: </a:t>
            </a:r>
          </a:p>
          <a:p>
            <a:pPr lvl="1"/>
            <a:r>
              <a:rPr lang="fr-FR" dirty="0" err="1"/>
              <a:t>Rectified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Unit</a:t>
            </a:r>
          </a:p>
          <a:p>
            <a:pPr lvl="1"/>
            <a:r>
              <a:rPr lang="fr-FR" dirty="0"/>
              <a:t>Meilleures caractéristiques que Sigmoïde</a:t>
            </a:r>
          </a:p>
          <a:p>
            <a:r>
              <a:rPr lang="fr-FR" dirty="0"/>
              <a:t>Motivation biologique</a:t>
            </a:r>
          </a:p>
          <a:p>
            <a:pPr lvl="1"/>
            <a:r>
              <a:rPr lang="fr-FR" dirty="0"/>
              <a:t>Cellules Simple: détection locale</a:t>
            </a:r>
          </a:p>
          <a:p>
            <a:pPr lvl="1"/>
            <a:r>
              <a:rPr lang="fr-FR" dirty="0"/>
              <a:t>Complexes: « </a:t>
            </a:r>
            <a:r>
              <a:rPr lang="fr-FR" dirty="0" err="1"/>
              <a:t>Pooling</a:t>
            </a:r>
            <a:r>
              <a:rPr lang="fr-FR" dirty="0"/>
              <a:t> »</a:t>
            </a:r>
          </a:p>
          <a:p>
            <a:r>
              <a:rPr lang="fr-FR" dirty="0"/>
              <a:t>Noyaux de convolution</a:t>
            </a:r>
          </a:p>
          <a:p>
            <a:pPr lvl="1"/>
            <a:r>
              <a:rPr lang="fr-FR" dirty="0"/>
              <a:t>Appliquées sur  inputs</a:t>
            </a:r>
          </a:p>
          <a:p>
            <a:pPr lvl="1"/>
            <a:r>
              <a:rPr lang="fr-FR" dirty="0" err="1"/>
              <a:t>Striding</a:t>
            </a:r>
            <a:r>
              <a:rPr lang="fr-FR" dirty="0" err="1">
                <a:sym typeface="Wingdings" panose="05000000000000000000" pitchFamily="2" charset="2"/>
              </a:rPr>
              <a:t></a:t>
            </a:r>
            <a:r>
              <a:rPr lang="fr-FR" dirty="0" err="1"/>
              <a:t>saut</a:t>
            </a:r>
            <a:r>
              <a:rPr lang="fr-FR" dirty="0"/>
              <a:t> d’un masque à l’autre</a:t>
            </a:r>
          </a:p>
          <a:p>
            <a:pPr lvl="1"/>
            <a:r>
              <a:rPr lang="fr-FR" dirty="0" err="1"/>
              <a:t>Padding</a:t>
            </a:r>
            <a:r>
              <a:rPr lang="fr-FR" dirty="0">
                <a:sym typeface="Wingdings" panose="05000000000000000000" pitchFamily="2" charset="2"/>
              </a:rPr>
              <a:t> Gestion des bords</a:t>
            </a:r>
            <a:endParaRPr lang="fr-FR" dirty="0"/>
          </a:p>
          <a:p>
            <a:r>
              <a:rPr lang="fr-FR" dirty="0"/>
              <a:t>Couches de </a:t>
            </a:r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Réduction de définition</a:t>
            </a:r>
          </a:p>
          <a:p>
            <a:pPr lvl="1"/>
            <a:r>
              <a:rPr lang="fr-FR" dirty="0"/>
              <a:t>agrégation spatiale</a:t>
            </a:r>
          </a:p>
          <a:p>
            <a:r>
              <a:rPr lang="fr-FR" dirty="0"/>
              <a:t>Architecture globale</a:t>
            </a:r>
          </a:p>
          <a:p>
            <a:pPr lvl="1"/>
            <a:r>
              <a:rPr lang="fr-FR" dirty="0"/>
              <a:t>+ normalisation </a:t>
            </a:r>
          </a:p>
          <a:p>
            <a:pPr lvl="1"/>
            <a:r>
              <a:rPr lang="fr-FR" dirty="0"/>
              <a:t>+ mise en série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521757"/>
            <a:ext cx="2043597" cy="13651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041" y="2917360"/>
            <a:ext cx="3810000" cy="227647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859" y="4068985"/>
            <a:ext cx="1511180" cy="126501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768" y="5573792"/>
            <a:ext cx="5243513" cy="86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53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E716E4-3E26-1BE6-4E19-7BAD0B36B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Auto-Encodeurs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3EA595F-2D26-2FB2-DFF0-BEA33F1731E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7"/>
                <a:ext cx="8503920" cy="494995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fr-FR" dirty="0"/>
                  <a:t>Auto-encodeur</a:t>
                </a:r>
              </a:p>
              <a:p>
                <a:pPr lvl="1"/>
                <a:r>
                  <a:rPr lang="fr-FR" dirty="0"/>
                  <a:t>Reconstruction d’un signal</a:t>
                </a:r>
              </a:p>
              <a:p>
                <a:pPr lvl="1"/>
                <a:r>
                  <a:rPr lang="fr-FR" dirty="0"/>
                  <a:t>Réduction de dimension </a:t>
                </a:r>
              </a:p>
              <a:p>
                <a:pPr lvl="2"/>
                <a:r>
                  <a:rPr lang="fr-FR" dirty="0"/>
                  <a:t>(</a:t>
                </a:r>
                <a:r>
                  <a:rPr lang="fr-FR" dirty="0" err="1"/>
                  <a:t>X</a:t>
                </a:r>
                <a:r>
                  <a:rPr lang="fr-FR" dirty="0" err="1">
                    <a:sym typeface="Wingdings" panose="05000000000000000000" pitchFamily="2" charset="2"/>
                  </a:rPr>
                  <a:t></a:t>
                </a:r>
                <a:r>
                  <a:rPr lang="fr-FR" dirty="0" err="1"/>
                  <a:t>z</a:t>
                </a:r>
                <a:r>
                  <a:rPr lang="fr-FR" dirty="0" err="1">
                    <a:sym typeface="Wingdings" panose="05000000000000000000" pitchFamily="2" charset="2"/>
                  </a:rPr>
                  <a:t></a:t>
                </a:r>
                <a:r>
                  <a:rPr lang="fr-FR" dirty="0" err="1"/>
                  <a:t>X</a:t>
                </a:r>
                <a:r>
                  <a:rPr lang="fr-FR" dirty="0"/>
                  <a:t>’) z représentation latente </a:t>
                </a:r>
              </a:p>
              <a:p>
                <a:pPr lvl="1"/>
                <a:r>
                  <a:rPr lang="fr-FR" dirty="0"/>
                  <a:t>Espace latent non régulier </a:t>
                </a:r>
              </a:p>
              <a:p>
                <a:pPr lvl="2"/>
                <a:r>
                  <a:rPr lang="fr-FR" dirty="0">
                    <a:sym typeface="Wingdings" panose="05000000000000000000" pitchFamily="2" charset="2"/>
                  </a:rPr>
                  <a:t> </a:t>
                </a:r>
                <a:r>
                  <a:rPr lang="fr-FR" dirty="0" err="1">
                    <a:sym typeface="Wingdings" panose="05000000000000000000" pitchFamily="2" charset="2"/>
                  </a:rPr>
                  <a:t>Overfitting</a:t>
                </a:r>
                <a:endParaRPr lang="fr-FR" dirty="0">
                  <a:sym typeface="Wingdings" panose="05000000000000000000" pitchFamily="2" charset="2"/>
                </a:endParaRPr>
              </a:p>
              <a:p>
                <a:pPr lvl="2"/>
                <a:r>
                  <a:rPr lang="fr-FR" dirty="0">
                    <a:sym typeface="Wingdings" panose="05000000000000000000" pitchFamily="2" charset="2"/>
                  </a:rPr>
                  <a:t> </a:t>
                </a:r>
                <a:r>
                  <a:rPr lang="fr-FR" dirty="0"/>
                  <a:t>Capacité générationnelles faibles</a:t>
                </a:r>
              </a:p>
              <a:p>
                <a:r>
                  <a:rPr lang="fr-FR" dirty="0"/>
                  <a:t>Auto-encodeurs </a:t>
                </a:r>
                <a:r>
                  <a:rPr lang="fr-FR" dirty="0" err="1"/>
                  <a:t>variationnels</a:t>
                </a:r>
                <a:r>
                  <a:rPr lang="fr-FR" dirty="0"/>
                  <a:t> (</a:t>
                </a:r>
                <a:r>
                  <a:rPr lang="fr-FR" dirty="0" err="1"/>
                  <a:t>VAEs</a:t>
                </a:r>
                <a:r>
                  <a:rPr lang="fr-FR" dirty="0"/>
                  <a:t>)</a:t>
                </a:r>
              </a:p>
              <a:p>
                <a:pPr lvl="1"/>
                <a:r>
                  <a:rPr lang="fr-FR" dirty="0"/>
                  <a:t>Objectif: bonnes capacités générationnelles</a:t>
                </a:r>
              </a:p>
              <a:p>
                <a:pPr lvl="2"/>
                <a:r>
                  <a:rPr lang="fr-FR" dirty="0"/>
                  <a:t>Encodage probabiliste </a:t>
                </a:r>
                <a:r>
                  <a:rPr lang="fr-FR" dirty="0">
                    <a:sym typeface="Wingdings" panose="05000000000000000000" pitchFamily="2" charset="2"/>
                  </a:rPr>
                  <a:t></a:t>
                </a:r>
                <a:r>
                  <a:rPr lang="fr-FR" dirty="0"/>
                  <a:t> distributions normales</a:t>
                </a:r>
              </a:p>
              <a:p>
                <a:pPr lvl="1"/>
                <a:r>
                  <a:rPr lang="fr-FR" dirty="0"/>
                  <a:t>Régularisation de l’espace latent</a:t>
                </a:r>
              </a:p>
              <a:p>
                <a:pPr lvl="2"/>
                <a:r>
                  <a:rPr lang="fr-FR" dirty="0"/>
                  <a:t> </a:t>
                </a:r>
                <a:r>
                  <a:rPr lang="fr-FR" dirty="0">
                    <a:sym typeface="Wingdings" panose="05000000000000000000" pitchFamily="2" charset="2"/>
                  </a:rPr>
                  <a:t> </a:t>
                </a:r>
                <a:r>
                  <a:rPr lang="fr-FR" dirty="0"/>
                  <a:t>KL divergence </a:t>
                </a:r>
              </a:p>
              <a:p>
                <a:pPr lvl="2"/>
                <a:r>
                  <a:rPr lang="fr-FR" dirty="0"/>
                  <a:t>vs N(0,1) (continuité et complétude)</a:t>
                </a:r>
              </a:p>
              <a:p>
                <a:pPr lvl="2"/>
                <a:r>
                  <a:rPr lang="fr-FR" dirty="0">
                    <a:sym typeface="Wingdings" panose="05000000000000000000" pitchFamily="2" charset="2"/>
                  </a:rPr>
                  <a:t> gradient dans l’espace latent</a:t>
                </a:r>
              </a:p>
              <a:p>
                <a:pPr lvl="1"/>
                <a:r>
                  <a:rPr lang="fr-FR" dirty="0">
                    <a:sym typeface="Wingdings" panose="05000000000000000000" pitchFamily="2" charset="2"/>
                  </a:rPr>
                  <a:t>Dérivation mathématique</a:t>
                </a:r>
              </a:p>
              <a:p>
                <a:pPr lvl="2"/>
                <a:r>
                  <a:rPr lang="fr-FR" dirty="0"/>
                  <a:t>Inférence Bayésienne difficile</a:t>
                </a:r>
              </a:p>
              <a:p>
                <a:pPr lvl="3"/>
                <a:r>
                  <a:rPr lang="fr-FR" dirty="0">
                    <a:sym typeface="Wingdings" panose="05000000000000000000" pitchFamily="2" charset="2"/>
                  </a:rPr>
                  <a:t> </a:t>
                </a:r>
                <a:r>
                  <a:rPr lang="fr-FR" dirty="0"/>
                  <a:t>Inférence </a:t>
                </a:r>
                <a:r>
                  <a:rPr lang="fr-FR" dirty="0" err="1"/>
                  <a:t>variationnelle</a:t>
                </a:r>
                <a:r>
                  <a:rPr lang="fr-FR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type m:val="lin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lvl="2"/>
                <a:r>
                  <a:rPr lang="fr-FR" dirty="0"/>
                  <a:t>Réseau de neurone: </a:t>
                </a:r>
              </a:p>
              <a:p>
                <a:pPr lvl="3"/>
                <a:r>
                  <a:rPr lang="fr-FR" dirty="0"/>
                  <a:t>descente de gradient difficile (échantillonnage aléatoire)</a:t>
                </a:r>
              </a:p>
              <a:p>
                <a:pPr lvl="3"/>
                <a:r>
                  <a:rPr lang="fr-FR" dirty="0">
                    <a:sym typeface="Wingdings" panose="05000000000000000000" pitchFamily="2" charset="2"/>
                  </a:rPr>
                  <a:t> </a:t>
                </a:r>
                <a:r>
                  <a:rPr lang="fr-FR" dirty="0" err="1"/>
                  <a:t>Reparamétrisation</a:t>
                </a:r>
                <a:r>
                  <a:rPr lang="fr-FR" dirty="0"/>
                  <a:t> (N(0,1))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3EA595F-2D26-2FB2-DFF0-BEA33F1731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7"/>
                <a:ext cx="8503920" cy="4949953"/>
              </a:xfrm>
              <a:blipFill>
                <a:blip r:embed="rId3"/>
                <a:stretch>
                  <a:fillRect l="-287" t="-17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8121B96-657D-8EDA-0CEE-C57AE5112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954FD22-C741-2BA2-44EB-45163181F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04EBB8-74DB-F4EF-6E3B-1F49A3DEE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422266"/>
            <a:ext cx="1904034" cy="142530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1A0C323-151B-1891-4013-3FF4DA4A1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661" y="2888635"/>
            <a:ext cx="3739216" cy="176559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27CB6B3-3BCC-A214-3804-10447CF8E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3962400"/>
            <a:ext cx="1066800" cy="75290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25E170E-EF09-2340-EC90-C4DD1DB90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400" y="4895259"/>
            <a:ext cx="2238912" cy="45537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A8D2815-1AA3-E074-482E-99354F9D5E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5356417"/>
            <a:ext cx="2174257" cy="35171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ADF28FC-2488-0006-4774-AE76C8E114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3562" y="4654229"/>
            <a:ext cx="3075555" cy="193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5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5A8729-3876-4CFB-8F54-FB727CB7D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Réseaux résiduels (</a:t>
            </a:r>
            <a:r>
              <a:rPr lang="fr-FR" dirty="0" err="1">
                <a:solidFill>
                  <a:srgbClr val="A03A86"/>
                </a:solidFill>
              </a:rPr>
              <a:t>ResNets</a:t>
            </a:r>
            <a:r>
              <a:rPr lang="fr-FR" dirty="0">
                <a:solidFill>
                  <a:srgbClr val="A03A86"/>
                </a:solidFill>
              </a:rPr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D9B038-D761-42DA-B230-295D9471170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949953"/>
          </a:xfrm>
        </p:spPr>
        <p:txBody>
          <a:bodyPr>
            <a:normAutofit fontScale="70000" lnSpcReduction="20000"/>
          </a:bodyPr>
          <a:lstStyle/>
          <a:p>
            <a:r>
              <a:rPr lang="fr-FR" dirty="0">
                <a:sym typeface="Wingdings" panose="05000000000000000000" pitchFamily="2" charset="2"/>
              </a:rPr>
              <a:t>Problème: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Augmentation de la profondeur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 Dégradation des performances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 err="1">
                <a:sym typeface="Wingdings" panose="05000000000000000000" pitchFamily="2" charset="2"/>
              </a:rPr>
              <a:t>Vanishing</a:t>
            </a:r>
            <a:r>
              <a:rPr lang="fr-FR" dirty="0">
                <a:sym typeface="Wingdings" panose="05000000000000000000" pitchFamily="2" charset="2"/>
              </a:rPr>
              <a:t> /</a:t>
            </a:r>
            <a:r>
              <a:rPr lang="fr-FR" dirty="0" err="1">
                <a:sym typeface="Wingdings" panose="05000000000000000000" pitchFamily="2" charset="2"/>
              </a:rPr>
              <a:t>Exploding</a:t>
            </a:r>
            <a:r>
              <a:rPr lang="fr-FR" dirty="0">
                <a:sym typeface="Wingdings" panose="05000000000000000000" pitchFamily="2" charset="2"/>
              </a:rPr>
              <a:t> gradient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Intuition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Surface de perte découpée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F(x) = x difficile à faire converger</a:t>
            </a:r>
          </a:p>
          <a:p>
            <a:r>
              <a:rPr lang="fr-FR" dirty="0">
                <a:sym typeface="Wingdings" panose="05000000000000000000" pitchFamily="2" charset="2"/>
              </a:rPr>
              <a:t>Solution: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Courts-circuits F(x) = x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Avec ou sans convolution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 Architectures très profondes</a:t>
            </a:r>
          </a:p>
          <a:p>
            <a:r>
              <a:rPr lang="fr-FR" dirty="0">
                <a:sym typeface="Wingdings" panose="05000000000000000000" pitchFamily="2" charset="2"/>
              </a:rPr>
              <a:t>Plus récemment</a:t>
            </a:r>
          </a:p>
          <a:p>
            <a:pPr lvl="1"/>
            <a:r>
              <a:rPr lang="fr-FR" dirty="0" err="1">
                <a:sym typeface="Wingdings" panose="05000000000000000000" pitchFamily="2" charset="2"/>
              </a:rPr>
              <a:t>DenseNets</a:t>
            </a:r>
            <a:r>
              <a:rPr lang="fr-FR" dirty="0">
                <a:sym typeface="Wingdings" panose="05000000000000000000" pitchFamily="2" charset="2"/>
              </a:rPr>
              <a:t>: 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Addition  Concaténation</a:t>
            </a:r>
          </a:p>
          <a:p>
            <a:pPr lvl="1"/>
            <a:r>
              <a:rPr lang="fr-FR" dirty="0" err="1">
                <a:sym typeface="Wingdings" panose="05000000000000000000" pitchFamily="2" charset="2"/>
              </a:rPr>
              <a:t>RoR</a:t>
            </a:r>
            <a:r>
              <a:rPr lang="fr-FR" dirty="0">
                <a:sym typeface="Wingdings" panose="05000000000000000000" pitchFamily="2" charset="2"/>
              </a:rPr>
              <a:t> = </a:t>
            </a:r>
            <a:r>
              <a:rPr lang="fr-FR" dirty="0" err="1">
                <a:sym typeface="Wingdings" panose="05000000000000000000" pitchFamily="2" charset="2"/>
              </a:rPr>
              <a:t>Resnets</a:t>
            </a:r>
            <a:r>
              <a:rPr lang="fr-FR" dirty="0">
                <a:sym typeface="Wingdings" panose="05000000000000000000" pitchFamily="2" charset="2"/>
              </a:rPr>
              <a:t> of </a:t>
            </a:r>
            <a:r>
              <a:rPr lang="fr-FR" dirty="0" err="1">
                <a:sym typeface="Wingdings" panose="05000000000000000000" pitchFamily="2" charset="2"/>
              </a:rPr>
              <a:t>Resnets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U-Nets</a:t>
            </a:r>
          </a:p>
          <a:p>
            <a:pPr lvl="1"/>
            <a:r>
              <a:rPr lang="fr-FR" dirty="0" err="1">
                <a:sym typeface="Wingdings" panose="05000000000000000000" pitchFamily="2" charset="2"/>
              </a:rPr>
              <a:t>Down+Upsampling</a:t>
            </a:r>
            <a:r>
              <a:rPr lang="fr-FR" dirty="0">
                <a:sym typeface="Wingdings" panose="05000000000000000000" pitchFamily="2" charset="2"/>
              </a:rPr>
              <a:t> (</a:t>
            </a:r>
            <a:r>
              <a:rPr lang="fr-FR" dirty="0" err="1">
                <a:sym typeface="Wingdings" panose="05000000000000000000" pitchFamily="2" charset="2"/>
              </a:rPr>
              <a:t>autoencodeur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 Segmentation d’image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Ajout de connexions résiduelles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 Amélioration de la précision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V-Nets, U-Nets++ etc.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pPr lvl="1"/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DAB19AD-34AE-4F92-9F84-8228774B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5AA4913-8AB7-43C0-A2EF-7184CE3C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F60876A1-DD9B-41AB-955C-CCAFA9A6F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458" y="1545263"/>
            <a:ext cx="2545925" cy="96758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B986154E-CEE7-4FF5-A7F5-6241236983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1838" y="2677448"/>
            <a:ext cx="2861002" cy="1798104"/>
          </a:xfrm>
          <a:prstGeom prst="rect">
            <a:avLst/>
          </a:prstGeom>
        </p:spPr>
      </p:pic>
      <p:pic>
        <p:nvPicPr>
          <p:cNvPr id="11" name="Image 10" descr="Une image contenant ordinateur&#10;&#10;Description générée automatiquement">
            <a:extLst>
              <a:ext uri="{FF2B5EF4-FFF2-40B4-BE49-F238E27FC236}">
                <a16:creationId xmlns:a16="http://schemas.microsoft.com/office/drawing/2014/main" id="{9B837A4C-AA7E-4C40-88B1-D99F32B80F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456" y="1455213"/>
            <a:ext cx="1395704" cy="281554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0F8D626-316D-4219-8F12-DF1E2E9EAE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755" y="4414200"/>
            <a:ext cx="1794661" cy="1797073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B973E664-2BA8-4444-A6BD-2F6B23422F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27242" y="4257653"/>
            <a:ext cx="2209801" cy="8344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094F419-5E13-483A-A83C-BC787507E85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02" y="5226052"/>
            <a:ext cx="2015906" cy="15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2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0CC450-FF57-43FA-A71A-7D7848CF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Réseaux antagonistes génératifs (</a:t>
            </a:r>
            <a:r>
              <a:rPr lang="fr-FR" dirty="0" err="1">
                <a:solidFill>
                  <a:srgbClr val="A03A86"/>
                </a:solidFill>
              </a:rPr>
              <a:t>GANs</a:t>
            </a:r>
            <a:r>
              <a:rPr lang="fr-FR" dirty="0">
                <a:solidFill>
                  <a:srgbClr val="A03A86"/>
                </a:solidFill>
              </a:rPr>
              <a:t>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3AC8DEB-9C6A-47D5-B599-23816034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DC4C622-F5F7-4031-BA6F-F76AF80AA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7490F96-E75C-4230-B1F7-FF60CCDBD96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0" y="1650635"/>
            <a:ext cx="4414044" cy="193076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37538FD-3CDD-42D8-A7AC-FBDD16480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810000"/>
            <a:ext cx="4350147" cy="2270619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0CB3BD4-BACD-407F-80E0-20FFC9E963CD}"/>
              </a:ext>
            </a:extLst>
          </p:cNvPr>
          <p:cNvSpPr txBox="1">
            <a:spLocks/>
          </p:cNvSpPr>
          <p:nvPr/>
        </p:nvSpPr>
        <p:spPr bwMode="auto">
          <a:xfrm>
            <a:off x="301752" y="1384405"/>
            <a:ext cx="8503920" cy="502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273050" indent="-2730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ADAE"/>
              </a:buClr>
              <a:buSzPct val="75000"/>
              <a:buFont typeface="Wingdings 2" pitchFamily="18" charset="2"/>
              <a:buChar char="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7B70"/>
              </a:buClr>
              <a:buSzPct val="70000"/>
              <a:buFont typeface="Wingdings" pitchFamily="2" charset="2"/>
              <a:buChar char="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ym typeface="Wingdings" panose="05000000000000000000" pitchFamily="2" charset="2"/>
              </a:rPr>
              <a:t>Principe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Apprentissage non-supervisé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Jeu à somme nulle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Deux NN en compétition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Générateur</a:t>
            </a:r>
          </a:p>
          <a:p>
            <a:pPr lvl="3"/>
            <a:r>
              <a:rPr lang="fr-FR" dirty="0">
                <a:sym typeface="Wingdings" panose="05000000000000000000" pitchFamily="2" charset="2"/>
              </a:rPr>
              <a:t>Produit des faux</a:t>
            </a:r>
          </a:p>
          <a:p>
            <a:pPr lvl="3"/>
            <a:r>
              <a:rPr lang="fr-FR" dirty="0">
                <a:sym typeface="Wingdings" panose="05000000000000000000" pitchFamily="2" charset="2"/>
              </a:rPr>
              <a:t>Déconvolution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Discriminateur</a:t>
            </a:r>
          </a:p>
          <a:p>
            <a:pPr lvl="3"/>
            <a:r>
              <a:rPr lang="fr-FR" dirty="0">
                <a:sym typeface="Wingdings" panose="05000000000000000000" pitchFamily="2" charset="2"/>
              </a:rPr>
              <a:t>Détecte les faux des vrais</a:t>
            </a:r>
          </a:p>
          <a:p>
            <a:r>
              <a:rPr lang="fr-FR" dirty="0">
                <a:sym typeface="Wingdings" panose="05000000000000000000" pitchFamily="2" charset="2"/>
              </a:rPr>
              <a:t>Applications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Génération d’images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Texte à image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Image à image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Transfert de style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Arithmétique d’images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Découverte de médicaments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Génération en 3D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Nettoyage audio</a:t>
            </a:r>
          </a:p>
          <a:p>
            <a:pPr lvl="2"/>
            <a:endParaRPr lang="fr-FR" dirty="0">
              <a:sym typeface="Wingdings" panose="05000000000000000000" pitchFamily="2" charset="2"/>
            </a:endParaRP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536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5A8729-3876-4CFB-8F54-FB727CB7D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Réseaux récurrents - </a:t>
            </a:r>
            <a:r>
              <a:rPr lang="fr-FR" dirty="0" err="1">
                <a:solidFill>
                  <a:srgbClr val="A03A86"/>
                </a:solidFill>
              </a:rPr>
              <a:t>RNNs</a:t>
            </a:r>
            <a:endParaRPr lang="fr-FR" dirty="0">
              <a:solidFill>
                <a:srgbClr val="A03A86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D9B038-D761-42DA-B230-295D9471170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384404"/>
            <a:ext cx="8503920" cy="509259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Réseaux récurrents</a:t>
            </a:r>
          </a:p>
          <a:p>
            <a:pPr lvl="1"/>
            <a:r>
              <a:rPr lang="fr-FR" dirty="0"/>
              <a:t>Pensées persistantes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Connexions réentrantes</a:t>
            </a:r>
          </a:p>
          <a:p>
            <a:pPr lvl="2"/>
            <a:r>
              <a:rPr lang="fr-FR" dirty="0"/>
              <a:t>Peuvent être vus « dépliés »</a:t>
            </a:r>
          </a:p>
          <a:p>
            <a:pPr lvl="1"/>
            <a:r>
              <a:rPr lang="fr-FR" dirty="0"/>
              <a:t>Objectif= mémoire à court terme</a:t>
            </a:r>
          </a:p>
          <a:p>
            <a:pPr lvl="2"/>
            <a:r>
              <a:rPr lang="fr-FR" dirty="0"/>
              <a:t>Dans les signaux séquentiels</a:t>
            </a:r>
          </a:p>
          <a:p>
            <a:pPr lvl="3"/>
            <a:r>
              <a:rPr lang="fr-FR" dirty="0"/>
              <a:t>Ex: « Il y a des nuages dans le ???? »</a:t>
            </a:r>
          </a:p>
          <a:p>
            <a:r>
              <a:rPr lang="fr-FR" dirty="0"/>
              <a:t>Réseaux LSTM</a:t>
            </a:r>
          </a:p>
          <a:p>
            <a:pPr lvl="1"/>
            <a:r>
              <a:rPr lang="fr-FR" dirty="0"/>
              <a:t>MAJ d’un état de cellule</a:t>
            </a:r>
          </a:p>
          <a:p>
            <a:pPr lvl="2"/>
            <a:r>
              <a:rPr lang="fr-FR" dirty="0"/>
              <a:t>Des portes (σ) contrôlent les MAJ</a:t>
            </a:r>
          </a:p>
          <a:p>
            <a:pPr lvl="1"/>
            <a:r>
              <a:rPr lang="fr-FR" dirty="0"/>
              <a:t>Opérations simples</a:t>
            </a:r>
          </a:p>
          <a:p>
            <a:pPr lvl="2"/>
            <a:r>
              <a:rPr lang="fr-FR" dirty="0"/>
              <a:t>Passe ou pas / Ajout du signal / Activation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tanh</a:t>
            </a:r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Ex. Sujet de la phrase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Porte 1: On oublie le précédent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Porte 2: On MAJ le sujet courant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Porte 3: On le passe en sortie pour le verbe</a:t>
            </a:r>
          </a:p>
          <a:p>
            <a:r>
              <a:rPr lang="fr-FR" dirty="0">
                <a:sym typeface="Wingdings" panose="05000000000000000000" pitchFamily="2" charset="2"/>
              </a:rPr>
              <a:t>Variante : </a:t>
            </a:r>
            <a:r>
              <a:rPr lang="fr-FR" dirty="0" err="1">
                <a:sym typeface="Wingdings" panose="05000000000000000000" pitchFamily="2" charset="2"/>
              </a:rPr>
              <a:t>Gated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Recurrent</a:t>
            </a:r>
            <a:r>
              <a:rPr lang="fr-FR" dirty="0">
                <a:sym typeface="Wingdings" panose="05000000000000000000" pitchFamily="2" charset="2"/>
              </a:rPr>
              <a:t> Unit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Simplification des portes</a:t>
            </a:r>
          </a:p>
          <a:p>
            <a:r>
              <a:rPr lang="fr-FR" dirty="0" err="1">
                <a:sym typeface="Wingdings" panose="05000000000000000000" pitchFamily="2" charset="2"/>
              </a:rPr>
              <a:t>RNNs</a:t>
            </a:r>
            <a:r>
              <a:rPr lang="fr-FR" dirty="0">
                <a:sym typeface="Wingdings" panose="05000000000000000000" pitchFamily="2" charset="2"/>
              </a:rPr>
              <a:t> profonds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Interactions Observation / états latents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+ d’expressivité Ajout de couches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Réseaux bidirectionnels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J’ai ___ faim, je pourrais manger un bœuf. 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But= tirer profit du futur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DAB19AD-34AE-4F92-9F84-8228774B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5AA4913-8AB7-43C0-A2EF-7184CE3C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ACE56FA-379F-4E89-96AB-B9270FE6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403892"/>
            <a:ext cx="2516204" cy="74980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62F2536-248A-479A-B943-1A5D64F41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154964"/>
            <a:ext cx="3477930" cy="13433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E981406-1578-45BE-98EF-C0F0BAF4F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509" y="2173181"/>
            <a:ext cx="2065561" cy="94649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4028B20-3F26-4796-AEC0-35A6B4E48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615" y="4455731"/>
            <a:ext cx="1473347" cy="101786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3454E7C-38C5-4072-B861-17F1B1A54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817" y="2853530"/>
            <a:ext cx="542925" cy="638175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5C37A1AD-783D-4AFB-AC43-338A0E74C9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38365" y="4796660"/>
            <a:ext cx="1624144" cy="1672692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DF5F25D4-148B-489C-BC57-39978E147B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6478" y="5539805"/>
            <a:ext cx="1914691" cy="11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1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5A8729-3876-4CFB-8F54-FB727CB7D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Mécanisme d’attention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D9B038-D761-42DA-B230-295D9471170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468438"/>
            <a:ext cx="8503920" cy="5160961"/>
          </a:xfrm>
        </p:spPr>
        <p:txBody>
          <a:bodyPr>
            <a:normAutofit fontScale="55000" lnSpcReduction="20000"/>
          </a:bodyPr>
          <a:lstStyle/>
          <a:p>
            <a:r>
              <a:rPr lang="fr-FR" dirty="0">
                <a:sym typeface="Wingdings" panose="05000000000000000000" pitchFamily="2" charset="2"/>
              </a:rPr>
              <a:t>Inspiration naturelle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Focalisation  économie de ressources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Principe algorithmique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Filtrage contextuel en sortie</a:t>
            </a:r>
          </a:p>
          <a:p>
            <a:r>
              <a:rPr lang="fr-FR" dirty="0">
                <a:sym typeface="Wingdings" panose="05000000000000000000" pitchFamily="2" charset="2"/>
              </a:rPr>
              <a:t>Seq2Seq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Encodeur/décodeur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Délocalisation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Implémentation RNN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Problème: Expressivité</a:t>
            </a:r>
          </a:p>
          <a:p>
            <a:r>
              <a:rPr lang="fr-FR" dirty="0">
                <a:sym typeface="Wingdings" panose="05000000000000000000" pitchFamily="2" charset="2"/>
              </a:rPr>
              <a:t>Mécanisme d’attention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Création d’un contexte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Filtrage de proximité</a:t>
            </a:r>
          </a:p>
          <a:p>
            <a:r>
              <a:rPr lang="fr-FR" dirty="0">
                <a:sym typeface="Wingdings" panose="05000000000000000000" pitchFamily="2" charset="2"/>
              </a:rPr>
              <a:t>Transformers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Construits sur le MA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Encodage positionnel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Auto-attention multi-tête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Produit scalaire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Transfer </a:t>
            </a:r>
            <a:r>
              <a:rPr lang="fr-FR" dirty="0" err="1">
                <a:sym typeface="Wingdings" panose="05000000000000000000" pitchFamily="2" charset="2"/>
              </a:rPr>
              <a:t>learning</a:t>
            </a:r>
            <a:endParaRPr lang="fr-FR" dirty="0">
              <a:sym typeface="Wingdings" panose="05000000000000000000" pitchFamily="2" charset="2"/>
            </a:endParaRPr>
          </a:p>
          <a:p>
            <a:pPr lvl="2"/>
            <a:r>
              <a:rPr lang="fr-FR" dirty="0">
                <a:sym typeface="Wingdings" panose="05000000000000000000" pitchFamily="2" charset="2"/>
              </a:rPr>
              <a:t>Modèles agnostiques pré-entraînés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Exemples NLP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 Bert (Google)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 GPT-2 (Open AI)</a:t>
            </a:r>
          </a:p>
          <a:p>
            <a:r>
              <a:rPr lang="fr-FR" dirty="0">
                <a:sym typeface="Wingdings" panose="05000000000000000000" pitchFamily="2" charset="2"/>
              </a:rPr>
              <a:t>Vulgarisation</a:t>
            </a:r>
          </a:p>
          <a:p>
            <a:pPr lvl="1"/>
            <a:r>
              <a:rPr lang="fr-FR">
                <a:sym typeface="Wingdings" panose="05000000000000000000" pitchFamily="2" charset="2"/>
              </a:rPr>
              <a:t>3Blue1Brown</a:t>
            </a:r>
            <a:endParaRPr lang="fr-FR" dirty="0">
              <a:sym typeface="Wingdings" panose="05000000000000000000" pitchFamily="2" charset="2"/>
            </a:endParaRPr>
          </a:p>
          <a:p>
            <a:pPr lvl="2"/>
            <a:r>
              <a:rPr lang="fr-FR" dirty="0">
                <a:sym typeface="Wingdings" panose="05000000000000000000" pitchFamily="2" charset="2"/>
                <a:hlinkClick r:id="rId3"/>
              </a:rPr>
              <a:t>Attention</a:t>
            </a:r>
            <a:endParaRPr lang="fr-FR" dirty="0">
              <a:sym typeface="Wingdings" panose="05000000000000000000" pitchFamily="2" charset="2"/>
            </a:endParaRPr>
          </a:p>
          <a:p>
            <a:pPr lvl="2"/>
            <a:r>
              <a:rPr lang="fr-FR" dirty="0" err="1">
                <a:sym typeface="Wingdings" panose="05000000000000000000" pitchFamily="2" charset="2"/>
                <a:hlinkClick r:id="rId4"/>
              </a:rPr>
              <a:t>Tranformers</a:t>
            </a:r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  <a:hlinkClick r:id="rId5"/>
              </a:rPr>
              <a:t>LLM </a:t>
            </a:r>
            <a:r>
              <a:rPr lang="fr-FR" dirty="0" err="1">
                <a:sym typeface="Wingdings" panose="05000000000000000000" pitchFamily="2" charset="2"/>
                <a:hlinkClick r:id="rId5"/>
              </a:rPr>
              <a:t>VIzualisation</a:t>
            </a: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DAB19AD-34AE-4F92-9F84-8228774B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5AA4913-8AB7-43C0-A2EF-7184CE3C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7" name="Image 6" descr="Une image contenant herbe, extérieur, jeune, champ&#10;&#10;Description générée automatiquement">
            <a:extLst>
              <a:ext uri="{FF2B5EF4-FFF2-40B4-BE49-F238E27FC236}">
                <a16:creationId xmlns:a16="http://schemas.microsoft.com/office/drawing/2014/main" id="{98A9066A-B515-4CFA-87C2-DEEB32EDB8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830" y="1586255"/>
            <a:ext cx="1524000" cy="889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44DC017-CAE8-4F5C-8CC1-0209F57BEC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302" y="1292058"/>
            <a:ext cx="2514600" cy="106419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B6A62E9-BE05-41C3-862A-DD1868DC43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73" y="4312915"/>
            <a:ext cx="2322958" cy="130666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969F9F8-3BDB-44BD-A3EC-D44BCD35A2D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049" y="5704381"/>
            <a:ext cx="1836608" cy="647744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528F391-D71C-4678-BB96-DFBEAD8ECB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6" y="2602108"/>
            <a:ext cx="2659565" cy="127437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F5D84D6A-02FA-4E4E-A7D7-EA9EC684842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560" y="2363599"/>
            <a:ext cx="2321382" cy="1251369"/>
          </a:xfrm>
          <a:prstGeom prst="rect">
            <a:avLst/>
          </a:prstGeom>
        </p:spPr>
      </p:pic>
      <p:pic>
        <p:nvPicPr>
          <p:cNvPr id="31" name="Image 3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22B167F6-1028-4693-9E06-2B9E4C61546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302" y="3614969"/>
            <a:ext cx="2322957" cy="1134256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DFE0B127-3F4C-43AD-BD0E-606EA1B58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342" y="4749225"/>
            <a:ext cx="2133600" cy="195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89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A41C9D-B90A-0907-85A8-EE4CBFF0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multimodaux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403325-EAA3-0A1F-857D-436260AF082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4060698" cy="4883277"/>
          </a:xfrm>
        </p:spPr>
        <p:txBody>
          <a:bodyPr>
            <a:normAutofit lnSpcReduction="10000"/>
          </a:bodyPr>
          <a:lstStyle/>
          <a:p>
            <a:r>
              <a:rPr lang="fr-FR" dirty="0"/>
              <a:t>Combinaison de plusieurs modalités</a:t>
            </a:r>
          </a:p>
          <a:p>
            <a:pPr lvl="1"/>
            <a:r>
              <a:rPr lang="fr-FR" dirty="0"/>
              <a:t>E.g. Texte + Image, 3D, Audio etc.</a:t>
            </a:r>
          </a:p>
          <a:p>
            <a:pPr lvl="1"/>
            <a:r>
              <a:rPr lang="fr-FR" dirty="0" err="1"/>
              <a:t>Datasets</a:t>
            </a:r>
            <a:r>
              <a:rPr lang="fr-FR" dirty="0"/>
              <a:t> fournissant les combinaisons</a:t>
            </a:r>
          </a:p>
          <a:p>
            <a:r>
              <a:rPr lang="fr-FR" dirty="0"/>
              <a:t>Encodeurs</a:t>
            </a:r>
          </a:p>
          <a:p>
            <a:pPr lvl="1"/>
            <a:r>
              <a:rPr lang="fr-FR" dirty="0"/>
              <a:t>Dans les modalités respectives</a:t>
            </a:r>
          </a:p>
          <a:p>
            <a:pPr lvl="1"/>
            <a:r>
              <a:rPr lang="fr-FR" dirty="0"/>
              <a:t>Entrainement</a:t>
            </a:r>
          </a:p>
          <a:p>
            <a:pPr lvl="2"/>
            <a:r>
              <a:rPr lang="fr-FR" dirty="0"/>
              <a:t>Rapprochement des </a:t>
            </a:r>
            <a:r>
              <a:rPr lang="fr-FR" dirty="0" err="1"/>
              <a:t>embeddings</a:t>
            </a:r>
            <a:endParaRPr lang="fr-FR" dirty="0"/>
          </a:p>
          <a:p>
            <a:pPr lvl="1"/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Encodeurs réutilisables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96CA26-3958-F669-ACC0-EF7CB841D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EE0B33-F72B-F2F7-AED5-95E1779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75FD4B-3A82-C4A7-31CB-3CAA19D28B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43" y="1846086"/>
            <a:ext cx="4572000" cy="15881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73CC6C4-F3AE-4636-E908-045D115230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243" y="3966279"/>
            <a:ext cx="4267200" cy="186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9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7B9899"/>
                </a:solidFill>
              </a:rPr>
              <a:t>Agent Apprenant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A51DCE-5FB8-48C6-B06A-357A0B02D271}" type="slidenum">
              <a:rPr lang="fr-FR" smtClean="0"/>
              <a:pPr>
                <a:defRPr/>
              </a:pPr>
              <a:t>5</a:t>
            </a:fld>
            <a:endParaRPr lang="fr-FR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10325"/>
            <a:ext cx="3581400" cy="36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</a:rPr>
              <a:t>IA 101</a:t>
            </a:r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219200" y="1676400"/>
            <a:ext cx="6503987" cy="458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42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1B6BC3-FE0E-BD58-5C1C-DB0C09379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de diffusion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416D5E6-6C63-37BC-720B-B76A5BEC073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7"/>
                <a:ext cx="8503920" cy="488327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fr-FR" dirty="0"/>
                  <a:t>Diffusion simple</a:t>
                </a:r>
              </a:p>
              <a:p>
                <a:pPr lvl="1"/>
                <a:r>
                  <a:rPr lang="fr-FR" dirty="0"/>
                  <a:t>Modèle bayésien</a:t>
                </a:r>
              </a:p>
              <a:p>
                <a:pPr lvl="2"/>
                <a:r>
                  <a:rPr lang="fr-FR" dirty="0"/>
                  <a:t>Diffusion d’un bruit gaussien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/>
                      <m:t>q</m:t>
                    </m:r>
                    <m:r>
                      <m:rPr>
                        <m:nor/>
                      </m:rPr>
                      <a:rPr lang="fr-FR"/>
                      <m:t>(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fr-FR"/>
                      <m:t>​∣</m:t>
                    </m:r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m:rPr>
                        <m:nor/>
                      </m:rPr>
                      <a:rPr lang="fr-FR"/>
                      <m:t>​)=</m:t>
                    </m:r>
                    <m:r>
                      <m:rPr>
                        <m:nor/>
                      </m:rPr>
                      <a:rPr lang="fr-FR"/>
                      <m:t>N</m:t>
                    </m:r>
                    <m:r>
                      <m:rPr>
                        <m:nor/>
                      </m:rPr>
                      <a:rPr lang="fr-FR"/>
                      <m:t>(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fr-FR"/>
                      <m:t>​;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fr-FR"/>
                          <m:t>1−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/>
                              <m:t>β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m:rPr>
                        <m:nor/>
                      </m:rPr>
                      <a:rPr lang="fr-FR"/>
                      <m:t>​,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/>
                          <m:t>β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fr-FR"/>
                      <m:t>​</m:t>
                    </m:r>
                    <m:r>
                      <m:rPr>
                        <m:nor/>
                      </m:rPr>
                      <a:rPr lang="fr-FR"/>
                      <m:t>I</m:t>
                    </m:r>
                    <m:r>
                      <m:rPr>
                        <m:nor/>
                      </m:rPr>
                      <a:rPr lang="fr-FR"/>
                      <m:t>)</m:t>
                    </m:r>
                  </m:oMath>
                </a14:m>
                <a:endParaRPr lang="fr-FR" dirty="0"/>
              </a:p>
              <a:p>
                <a:pPr lvl="3"/>
                <a:r>
                  <a:rPr lang="fr-FR" dirty="0"/>
                  <a:t>« Variance </a:t>
                </a:r>
                <a:r>
                  <a:rPr lang="fr-FR" dirty="0" err="1"/>
                  <a:t>schedule</a:t>
                </a:r>
                <a:r>
                  <a:rPr lang="fr-FR" dirty="0"/>
                  <a:t> 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/>
                          <m:t>β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fr-FR" dirty="0"/>
              </a:p>
              <a:p>
                <a:pPr lvl="2"/>
                <a:r>
                  <a:rPr lang="fr-FR" dirty="0"/>
                  <a:t>Conditionnement par le niveau de bruit</a:t>
                </a:r>
              </a:p>
              <a:p>
                <a:pPr lvl="3"/>
                <a:r>
                  <a:rPr lang="fr-FR" dirty="0"/>
                  <a:t>Travaux récents: </a:t>
                </a:r>
                <a:r>
                  <a:rPr lang="fr-FR" dirty="0">
                    <a:hlinkClick r:id="rId2"/>
                  </a:rPr>
                  <a:t>pas forcément nécessaire</a:t>
                </a:r>
                <a:endParaRPr lang="fr-FR" dirty="0"/>
              </a:p>
              <a:p>
                <a:pPr lvl="2"/>
                <a:r>
                  <a:rPr lang="fr-FR" dirty="0"/>
                  <a:t>Apprentissage de l’approximation inverse</a:t>
                </a:r>
              </a:p>
              <a:p>
                <a:pPr lvl="3"/>
                <a:r>
                  <a:rPr lang="fr-FR" dirty="0"/>
                  <a:t>Prédicteur de bruit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nor/>
                      </m:rPr>
                      <a:rPr lang="el-GR" i="1"/>
                      <m:t>​(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m:rPr>
                        <m:nor/>
                      </m:rPr>
                      <a:rPr lang="fr-FR" i="1"/>
                      <m:t>​∣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fr-FR" i="1"/>
                      <m:t>​)=</m:t>
                    </m:r>
                    <m:r>
                      <m:rPr>
                        <m:nor/>
                      </m:rPr>
                      <a:rPr lang="fr-FR" i="1"/>
                      <m:t>N</m:t>
                    </m:r>
                    <m:r>
                      <m:rPr>
                        <m:nor/>
                      </m:rPr>
                      <a:rPr lang="fr-FR" i="1"/>
                      <m:t>(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m:rPr>
                        <m:nor/>
                      </m:rPr>
                      <a:rPr lang="fr-FR" i="1"/>
                      <m:t>​;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nor/>
                      </m:rPr>
                      <a:rPr lang="el-GR" i="1"/>
                      <m:t>​(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fr-FR" i="1"/>
                      <m:t>​​,</m:t>
                    </m:r>
                    <m:r>
                      <m:rPr>
                        <m:nor/>
                      </m:rPr>
                      <a:rPr lang="fr-FR" b="0" i="1" smtClean="0"/>
                      <m:t>t</m:t>
                    </m:r>
                    <m:r>
                      <m:rPr>
                        <m:nor/>
                      </m:rPr>
                      <a:rPr lang="fr-FR" i="1"/>
                      <m:t>),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i="1"/>
                          <m:t>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nor/>
                      </m:rPr>
                      <a:rPr lang="el-GR" i="1"/>
                      <m:t>​(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fr-FR" i="1"/>
                      <m:t>​,</m:t>
                    </m:r>
                    <m:r>
                      <m:rPr>
                        <m:nor/>
                      </m:rPr>
                      <a:rPr lang="fr-FR" i="1"/>
                      <m:t>t</m:t>
                    </m:r>
                    <m:r>
                      <m:rPr>
                        <m:nor/>
                      </m:rPr>
                      <a:rPr lang="fr-FR" i="1"/>
                      <m:t>))</m:t>
                    </m:r>
                  </m:oMath>
                </a14:m>
                <a:endParaRPr lang="fr-FR" i="1" dirty="0"/>
              </a:p>
              <a:p>
                <a:pPr lvl="2"/>
                <a:r>
                  <a:rPr lang="fr-FR" dirty="0"/>
                  <a:t>Similaire VAE: Perte = KL Divergence</a:t>
                </a:r>
              </a:p>
              <a:p>
                <a:pPr lvl="1"/>
                <a:r>
                  <a:rPr lang="fr-FR" dirty="0"/>
                  <a:t>Réseau de neurones</a:t>
                </a:r>
              </a:p>
              <a:p>
                <a:pPr lvl="2"/>
                <a:r>
                  <a:rPr lang="fr-FR" dirty="0" err="1"/>
                  <a:t>Autoencodeur</a:t>
                </a:r>
                <a:r>
                  <a:rPr lang="fr-FR" dirty="0"/>
                  <a:t> </a:t>
                </a:r>
                <a:r>
                  <a:rPr lang="fr-FR" dirty="0">
                    <a:sym typeface="Wingdings" panose="05000000000000000000" pitchFamily="2" charset="2"/>
                  </a:rPr>
                  <a:t></a:t>
                </a:r>
                <a:r>
                  <a:rPr lang="fr-FR" dirty="0"/>
                  <a:t> U-Nets avec blocs </a:t>
                </a:r>
                <a:r>
                  <a:rPr lang="fr-FR" dirty="0" err="1"/>
                  <a:t>Resnets</a:t>
                </a:r>
                <a:endParaRPr lang="fr-FR" dirty="0"/>
              </a:p>
              <a:p>
                <a:pPr lvl="2"/>
                <a:r>
                  <a:rPr lang="fr-FR" dirty="0"/>
                  <a:t>Blocs d’attention </a:t>
                </a:r>
              </a:p>
              <a:p>
                <a:pPr lvl="2"/>
                <a:r>
                  <a:rPr lang="fr-FR" dirty="0"/>
                  <a:t>Encodage positionnel de </a:t>
                </a:r>
                <a:r>
                  <a:rPr lang="fr-FR" i="1" dirty="0"/>
                  <a:t>t (cos)</a:t>
                </a:r>
              </a:p>
              <a:p>
                <a:r>
                  <a:rPr lang="fr-FR" dirty="0"/>
                  <a:t>Modèles de diffusion latents</a:t>
                </a:r>
              </a:p>
              <a:p>
                <a:pPr lvl="1"/>
                <a:r>
                  <a:rPr lang="fr-FR" dirty="0"/>
                  <a:t>Modèles multimodaux (e.g. Texte + image)</a:t>
                </a:r>
              </a:p>
              <a:p>
                <a:pPr lvl="2"/>
                <a:r>
                  <a:rPr lang="fr-FR" dirty="0"/>
                  <a:t>Encodeur Texte: Clip</a:t>
                </a:r>
              </a:p>
              <a:p>
                <a:pPr lvl="1"/>
                <a:r>
                  <a:rPr lang="fr-FR" dirty="0"/>
                  <a:t>Espace latent d’information d’image</a:t>
                </a:r>
              </a:p>
              <a:p>
                <a:pPr lvl="2"/>
                <a:r>
                  <a:rPr lang="fr-FR" dirty="0" err="1"/>
                  <a:t>Débruiteur</a:t>
                </a:r>
                <a:r>
                  <a:rPr lang="fr-FR" dirty="0"/>
                  <a:t> U-Net avec </a:t>
                </a:r>
                <a:r>
                  <a:rPr lang="fr-FR" dirty="0" err="1"/>
                  <a:t>scheduler</a:t>
                </a:r>
                <a:endParaRPr lang="fr-FR" dirty="0"/>
              </a:p>
              <a:p>
                <a:pPr lvl="1"/>
                <a:r>
                  <a:rPr lang="fr-FR" dirty="0"/>
                  <a:t>Encodeur/</a:t>
                </a:r>
                <a:r>
                  <a:rPr lang="fr-FR" dirty="0" err="1"/>
                  <a:t>Decodeur</a:t>
                </a:r>
                <a:r>
                  <a:rPr lang="fr-FR" dirty="0"/>
                  <a:t> (VAE) vers l’espace latent</a:t>
                </a:r>
              </a:p>
              <a:p>
                <a:pPr lvl="1"/>
                <a:r>
                  <a:rPr lang="fr-FR" dirty="0"/>
                  <a:t>Conditionnement par attention dans le </a:t>
                </a:r>
                <a:r>
                  <a:rPr lang="fr-FR" dirty="0" err="1"/>
                  <a:t>débruiteur</a:t>
                </a:r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416D5E6-6C63-37BC-720B-B76A5BEC07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7"/>
                <a:ext cx="8503920" cy="4883277"/>
              </a:xfrm>
              <a:blipFill>
                <a:blip r:embed="rId3"/>
                <a:stretch>
                  <a:fillRect l="-72" t="-13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74CAA4-8DD5-CE0D-C50D-1570120D5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71BF7F-FF80-EE55-B8C8-69DB73DA1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1BA99C-7563-8895-05EA-6C392308A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652" y="1676400"/>
            <a:ext cx="3834883" cy="6467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7785C17-8AC4-17C4-7017-3B67353E34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18" y="2862791"/>
            <a:ext cx="3778307" cy="14509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9E32791-BFF4-2D79-536C-F771FE81F6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648200"/>
            <a:ext cx="3189599" cy="158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7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9E26C0-56C1-4A2B-928A-AE1D66DF1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Graphs Neural Networks (</a:t>
            </a:r>
            <a:r>
              <a:rPr lang="fr-FR" dirty="0" err="1"/>
              <a:t>GNNs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E1685C-66A3-4BCB-BC42-980F3B52F1F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949953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Graphes </a:t>
            </a:r>
            <a:r>
              <a:rPr lang="fr-FR" i="1" dirty="0"/>
              <a:t>G = (V,E)</a:t>
            </a:r>
          </a:p>
          <a:p>
            <a:pPr lvl="1"/>
            <a:r>
              <a:rPr lang="fr-FR" dirty="0"/>
              <a:t>GNN opère sur la structure de G</a:t>
            </a:r>
          </a:p>
          <a:p>
            <a:pPr lvl="1"/>
            <a:r>
              <a:rPr lang="fr-FR" dirty="0"/>
              <a:t>Ex: Classification des </a:t>
            </a:r>
            <a:r>
              <a:rPr lang="fr-FR" dirty="0" err="1"/>
              <a:t>noeuds</a:t>
            </a:r>
            <a:r>
              <a:rPr lang="fr-FR" dirty="0"/>
              <a:t>: </a:t>
            </a:r>
            <a:r>
              <a:rPr lang="fr-FR" b="1" i="1" dirty="0"/>
              <a:t>Xv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b="1" i="1" dirty="0"/>
              <a:t>Tv</a:t>
            </a:r>
          </a:p>
          <a:p>
            <a:pPr lvl="2"/>
            <a:r>
              <a:rPr lang="fr-FR" dirty="0"/>
              <a:t>Caractéristiques </a:t>
            </a:r>
            <a:r>
              <a:rPr lang="fr-FR" b="1" dirty="0"/>
              <a:t>x</a:t>
            </a:r>
            <a:r>
              <a:rPr lang="fr-FR" dirty="0"/>
              <a:t> de v, Plongement </a:t>
            </a:r>
            <a:r>
              <a:rPr lang="fr-FR" b="1" i="1" dirty="0"/>
              <a:t>h</a:t>
            </a:r>
            <a:r>
              <a:rPr lang="fr-FR" dirty="0"/>
              <a:t> de </a:t>
            </a:r>
            <a:r>
              <a:rPr lang="fr-FR" b="1" i="1" dirty="0"/>
              <a:t>v</a:t>
            </a:r>
            <a:r>
              <a:rPr lang="fr-FR" dirty="0"/>
              <a:t>:</a:t>
            </a:r>
          </a:p>
          <a:p>
            <a:pPr lvl="3"/>
            <a:r>
              <a:rPr lang="fr-FR" dirty="0">
                <a:sym typeface="Wingdings" panose="05000000000000000000" pitchFamily="2" charset="2"/>
              </a:rPr>
              <a:t> agrégation =</a:t>
            </a:r>
            <a:r>
              <a:rPr lang="fr-FR" dirty="0"/>
              <a:t>Contraction itérative (Banach)</a:t>
            </a:r>
          </a:p>
          <a:p>
            <a:pPr lvl="2"/>
            <a:r>
              <a:rPr lang="fr-FR" dirty="0"/>
              <a:t>GNN opérant sur h et x</a:t>
            </a:r>
          </a:p>
          <a:p>
            <a:pPr lvl="3"/>
            <a:r>
              <a:rPr lang="fr-FR" dirty="0"/>
              <a:t>Perte optimisée (GD)</a:t>
            </a:r>
          </a:p>
          <a:p>
            <a:r>
              <a:rPr lang="fr-FR" dirty="0"/>
              <a:t>Variantes</a:t>
            </a:r>
          </a:p>
          <a:p>
            <a:pPr lvl="1"/>
            <a:r>
              <a:rPr lang="fr-FR" dirty="0"/>
              <a:t>Point fixe abandonné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 Couches distinctes plus flexibles (</a:t>
            </a:r>
            <a:r>
              <a:rPr lang="fr-FR" dirty="0" err="1">
                <a:sym typeface="Wingdings" panose="05000000000000000000" pitchFamily="2" charset="2"/>
              </a:rPr>
              <a:t>MLPs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fr-FR" dirty="0" err="1">
                <a:sym typeface="Wingdings" panose="05000000000000000000" pitchFamily="2" charset="2"/>
              </a:rPr>
              <a:t>DeepWalk</a:t>
            </a:r>
            <a:r>
              <a:rPr lang="fr-FR" dirty="0">
                <a:sym typeface="Wingdings" panose="05000000000000000000" pitchFamily="2" charset="2"/>
              </a:rPr>
              <a:t> (plongement appris)</a:t>
            </a:r>
          </a:p>
          <a:p>
            <a:pPr lvl="2"/>
            <a:r>
              <a:rPr lang="fr-FR" dirty="0" err="1">
                <a:sym typeface="Wingdings" panose="05000000000000000000" pitchFamily="2" charset="2"/>
              </a:rPr>
              <a:t>Random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Walk</a:t>
            </a:r>
            <a:r>
              <a:rPr lang="fr-FR" dirty="0">
                <a:sym typeface="Wingdings" panose="05000000000000000000" pitchFamily="2" charset="2"/>
              </a:rPr>
              <a:t>  skip-grams (~Word2Vec)</a:t>
            </a:r>
          </a:p>
          <a:p>
            <a:pPr lvl="2"/>
            <a:r>
              <a:rPr lang="fr-FR" dirty="0" err="1">
                <a:sym typeface="Wingdings" panose="05000000000000000000" pitchFamily="2" charset="2"/>
              </a:rPr>
              <a:t>Softmax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hierarchique</a:t>
            </a:r>
            <a:r>
              <a:rPr lang="fr-FR" dirty="0">
                <a:sym typeface="Wingdings" panose="05000000000000000000" pitchFamily="2" charset="2"/>
              </a:rPr>
              <a:t> (optimisation)</a:t>
            </a:r>
          </a:p>
          <a:p>
            <a:pPr lvl="1"/>
            <a:r>
              <a:rPr lang="fr-FR" dirty="0" err="1"/>
              <a:t>GraphSage</a:t>
            </a:r>
            <a:endParaRPr lang="fr-FR" dirty="0"/>
          </a:p>
          <a:p>
            <a:pPr lvl="2"/>
            <a:r>
              <a:rPr lang="fr-FR" dirty="0">
                <a:sym typeface="Wingdings" panose="05000000000000000000" pitchFamily="2" charset="2"/>
              </a:rPr>
              <a:t> </a:t>
            </a:r>
            <a:r>
              <a:rPr lang="fr-FR" dirty="0" err="1">
                <a:sym typeface="Wingdings" panose="05000000000000000000" pitchFamily="2" charset="2"/>
              </a:rPr>
              <a:t>DeepWalk</a:t>
            </a:r>
            <a:r>
              <a:rPr lang="fr-FR" dirty="0">
                <a:sym typeface="Wingdings" panose="05000000000000000000" pitchFamily="2" charset="2"/>
              </a:rPr>
              <a:t> pas adaptatif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Solution: Agrégation de voisinage</a:t>
            </a:r>
          </a:p>
          <a:p>
            <a:pPr lvl="3"/>
            <a:r>
              <a:rPr lang="fr-FR" dirty="0">
                <a:sym typeface="Wingdings" panose="05000000000000000000" pitchFamily="2" charset="2"/>
              </a:rPr>
              <a:t>Ex: Moyenne, </a:t>
            </a:r>
            <a:r>
              <a:rPr lang="fr-FR" dirty="0" err="1">
                <a:sym typeface="Wingdings" panose="05000000000000000000" pitchFamily="2" charset="2"/>
              </a:rPr>
              <a:t>MaxPooling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Librairies</a:t>
            </a:r>
          </a:p>
          <a:p>
            <a:pPr lvl="1"/>
            <a:r>
              <a:rPr lang="fr-FR" dirty="0" err="1">
                <a:sym typeface="Wingdings" panose="05000000000000000000" pitchFamily="2" charset="2"/>
                <a:hlinkClick r:id="rId2"/>
              </a:rPr>
              <a:t>PyTorch</a:t>
            </a:r>
            <a:r>
              <a:rPr lang="fr-FR" dirty="0">
                <a:sym typeface="Wingdings" panose="05000000000000000000" pitchFamily="2" charset="2"/>
                <a:hlinkClick r:id="rId2"/>
              </a:rPr>
              <a:t> </a:t>
            </a:r>
            <a:r>
              <a:rPr lang="fr-FR" dirty="0" err="1">
                <a:sym typeface="Wingdings" panose="05000000000000000000" pitchFamily="2" charset="2"/>
                <a:hlinkClick r:id="rId2"/>
              </a:rPr>
              <a:t>Geometric</a:t>
            </a:r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 err="1">
                <a:sym typeface="Wingdings" panose="05000000000000000000" pitchFamily="2" charset="2"/>
                <a:hlinkClick r:id="rId3"/>
              </a:rPr>
              <a:t>Deep</a:t>
            </a:r>
            <a:r>
              <a:rPr lang="fr-FR" dirty="0">
                <a:sym typeface="Wingdings" panose="05000000000000000000" pitchFamily="2" charset="2"/>
                <a:hlinkClick r:id="rId3"/>
              </a:rPr>
              <a:t> Graph Library</a:t>
            </a:r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 err="1">
                <a:sym typeface="Wingdings" panose="05000000000000000000" pitchFamily="2" charset="2"/>
                <a:hlinkClick r:id="rId4"/>
              </a:rPr>
              <a:t>tf_geometric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839FB37-0C58-4F63-B8A3-BF091DFCF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F46A6C-AEF3-40F4-9AC9-818EF721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57525F0-BC7D-4D01-9DCC-246C4627F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601" y="1325270"/>
            <a:ext cx="672616" cy="6125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3CE95B2-55E7-4B90-A695-98D834C1D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5601" y="1997107"/>
            <a:ext cx="3485200" cy="40833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A3722D9-5E12-481D-8F9D-329A7B242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5601" y="2359606"/>
            <a:ext cx="2022347" cy="38102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4053954-C224-40AB-B814-C00D4693B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5601" y="2794875"/>
            <a:ext cx="1712126" cy="37066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5D812C2-F35A-409A-840A-FA83049975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5601" y="3140922"/>
            <a:ext cx="1483526" cy="53307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F2EF952-0B70-41AA-80C9-543CEC8D08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5601" y="3709135"/>
            <a:ext cx="3158443" cy="100926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E4AF9A1-2F72-48DE-9BF3-5E4DAF4099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8380" y="4756397"/>
            <a:ext cx="2701243" cy="96901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B15F010-9264-4EB5-BDAA-6730261394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8379" y="5725414"/>
            <a:ext cx="2979097" cy="105638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8CF28E7-3D74-4129-9B3B-068959ECF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49623" y="4753530"/>
            <a:ext cx="1766793" cy="197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4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Résumé réseaux de neurones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883277"/>
          </a:xfrm>
        </p:spPr>
        <p:txBody>
          <a:bodyPr>
            <a:normAutofit/>
          </a:bodyPr>
          <a:lstStyle/>
          <a:p>
            <a:r>
              <a:rPr lang="fr-FR" dirty="0"/>
              <a:t>Les Perceptrons (1 couche) sont insuffisamment expressifs</a:t>
            </a:r>
          </a:p>
          <a:p>
            <a:r>
              <a:rPr lang="fr-FR" dirty="0"/>
              <a:t>Les réseaux </a:t>
            </a:r>
            <a:r>
              <a:rPr lang="fr-FR" dirty="0" err="1"/>
              <a:t>multi-couches</a:t>
            </a:r>
            <a:r>
              <a:rPr lang="fr-FR" dirty="0"/>
              <a:t> sont suffisamment expressifs</a:t>
            </a:r>
          </a:p>
          <a:p>
            <a:pPr lvl="1"/>
            <a:r>
              <a:rPr lang="fr-FR" dirty="0"/>
              <a:t>Ils peuvent être entrainés par rétropropagation / </a:t>
            </a:r>
            <a:r>
              <a:rPr lang="fr-FR" dirty="0" err="1"/>
              <a:t>Autodiff</a:t>
            </a:r>
            <a:endParaRPr lang="fr-FR" dirty="0"/>
          </a:p>
          <a:p>
            <a:pPr lvl="1"/>
            <a:r>
              <a:rPr lang="fr-FR" dirty="0"/>
              <a:t>Récents progrès avec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, convolutions, </a:t>
            </a:r>
            <a:r>
              <a:rPr lang="fr-FR" dirty="0" err="1"/>
              <a:t>RNNs</a:t>
            </a:r>
            <a:r>
              <a:rPr lang="fr-FR" dirty="0"/>
              <a:t>, </a:t>
            </a:r>
            <a:r>
              <a:rPr lang="fr-FR" dirty="0" err="1"/>
              <a:t>GANs</a:t>
            </a:r>
            <a:r>
              <a:rPr lang="fr-FR" dirty="0"/>
              <a:t>, </a:t>
            </a:r>
            <a:r>
              <a:rPr lang="fr-FR" dirty="0" err="1"/>
              <a:t>Tranformers</a:t>
            </a:r>
            <a:r>
              <a:rPr lang="fr-FR" dirty="0"/>
              <a:t>, Diffusion, </a:t>
            </a:r>
            <a:r>
              <a:rPr lang="fr-FR" dirty="0" err="1"/>
              <a:t>GNNs</a:t>
            </a:r>
            <a:r>
              <a:rPr lang="fr-FR" dirty="0"/>
              <a:t> etc.</a:t>
            </a:r>
          </a:p>
          <a:p>
            <a:r>
              <a:rPr lang="fr-FR" dirty="0"/>
              <a:t>Applications multiples</a:t>
            </a:r>
          </a:p>
          <a:p>
            <a:pPr lvl="1"/>
            <a:r>
              <a:rPr lang="fr-FR" dirty="0"/>
              <a:t>Discours, conduite, écriture, fraude, Image, 3D, Musique etc.</a:t>
            </a:r>
          </a:p>
          <a:p>
            <a:pPr lvl="1"/>
            <a:r>
              <a:rPr lang="fr-FR" dirty="0"/>
              <a:t>Ingénierie, modélisation cognitive et neurosciences ont largement divergé 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87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BC3615-D0C3-46A0-81CF-C682F5491166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21508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10325"/>
            <a:ext cx="3581400" cy="36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</a:rPr>
              <a:t>IA 101</a:t>
            </a:r>
          </a:p>
        </p:txBody>
      </p:sp>
    </p:spTree>
    <p:extLst>
      <p:ext uri="{BB962C8B-B14F-4D97-AF65-F5344CB8AC3E}">
        <p14:creationId xmlns:p14="http://schemas.microsoft.com/office/powerpoint/2010/main" val="279696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Modèles non paramétriques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301752" y="1527047"/>
            <a:ext cx="8503920" cy="4878515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trees</a:t>
            </a:r>
            <a:r>
              <a:rPr lang="fr-FR" dirty="0"/>
              <a:t> and neural nets are a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i="1" dirty="0"/>
              <a:t>model</a:t>
            </a:r>
            <a:r>
              <a:rPr lang="fr-FR" dirty="0"/>
              <a:t>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pPr lvl="1"/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the training instances and use </a:t>
            </a:r>
            <a:r>
              <a:rPr lang="fr-FR" dirty="0" err="1"/>
              <a:t>them</a:t>
            </a:r>
            <a:r>
              <a:rPr lang="fr-FR" dirty="0"/>
              <a:t> to </a:t>
            </a:r>
            <a:r>
              <a:rPr lang="fr-FR" dirty="0" err="1"/>
              <a:t>build</a:t>
            </a:r>
            <a:r>
              <a:rPr lang="fr-FR" dirty="0"/>
              <a:t> a </a:t>
            </a:r>
            <a:r>
              <a:rPr lang="fr-FR" i="1" dirty="0"/>
              <a:t>model</a:t>
            </a:r>
            <a:r>
              <a:rPr lang="fr-FR" dirty="0"/>
              <a:t> of the mapping </a:t>
            </a:r>
            <a:r>
              <a:rPr lang="fr-FR" dirty="0" err="1"/>
              <a:t>from</a:t>
            </a:r>
            <a:r>
              <a:rPr lang="fr-FR" dirty="0"/>
              <a:t> inputs to outputs</a:t>
            </a:r>
          </a:p>
          <a:p>
            <a:pPr lvl="1"/>
            <a:r>
              <a:rPr lang="fr-FR" dirty="0"/>
              <a:t>This model (e.g., a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)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predictions</a:t>
            </a:r>
            <a:r>
              <a:rPr lang="fr-FR" dirty="0"/>
              <a:t> on new (test) instances</a:t>
            </a:r>
          </a:p>
          <a:p>
            <a:r>
              <a:rPr lang="fr-FR" dirty="0" err="1"/>
              <a:t>Another</a:t>
            </a:r>
            <a:r>
              <a:rPr lang="fr-FR" dirty="0"/>
              <a:t> option </a:t>
            </a:r>
            <a:r>
              <a:rPr lang="fr-FR" dirty="0" err="1"/>
              <a:t>is</a:t>
            </a:r>
            <a:r>
              <a:rPr lang="fr-FR" dirty="0"/>
              <a:t> to do </a:t>
            </a:r>
            <a:r>
              <a:rPr lang="fr-FR" i="1" dirty="0"/>
              <a:t>instance</a:t>
            </a:r>
            <a:r>
              <a:rPr lang="fr-FR" dirty="0"/>
              <a:t>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pPr lvl="1"/>
            <a:r>
              <a:rPr lang="fr-FR" dirty="0"/>
              <a:t>Save all (or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subset</a:t>
            </a:r>
            <a:r>
              <a:rPr lang="fr-FR" dirty="0"/>
              <a:t>) of the instances</a:t>
            </a:r>
          </a:p>
          <a:p>
            <a:pPr lvl="1"/>
            <a:r>
              <a:rPr lang="fr-FR" dirty="0" err="1"/>
              <a:t>Given</a:t>
            </a:r>
            <a:r>
              <a:rPr lang="fr-FR" dirty="0"/>
              <a:t> a test instance, use </a:t>
            </a:r>
            <a:r>
              <a:rPr lang="fr-FR" dirty="0" err="1"/>
              <a:t>some</a:t>
            </a:r>
            <a:r>
              <a:rPr lang="fr-FR" dirty="0"/>
              <a:t> of the </a:t>
            </a:r>
            <a:r>
              <a:rPr lang="fr-FR" dirty="0" err="1"/>
              <a:t>stored</a:t>
            </a:r>
            <a:r>
              <a:rPr lang="fr-FR" dirty="0"/>
              <a:t> instances in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a </a:t>
            </a:r>
            <a:r>
              <a:rPr lang="fr-FR" dirty="0" err="1"/>
              <a:t>prediction</a:t>
            </a:r>
            <a:endParaRPr lang="fr-FR" dirty="0"/>
          </a:p>
          <a:p>
            <a:r>
              <a:rPr lang="fr-FR" dirty="0"/>
              <a:t>Instance-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Nearest</a:t>
            </a:r>
            <a:r>
              <a:rPr lang="fr-FR" dirty="0"/>
              <a:t> </a:t>
            </a:r>
            <a:r>
              <a:rPr lang="fr-FR" dirty="0" err="1"/>
              <a:t>neighbor</a:t>
            </a:r>
            <a:r>
              <a:rPr lang="fr-FR" dirty="0"/>
              <a:t> and </a:t>
            </a:r>
            <a:r>
              <a:rPr lang="fr-FR" dirty="0" err="1"/>
              <a:t>its</a:t>
            </a:r>
            <a:r>
              <a:rPr lang="fr-FR" dirty="0"/>
              <a:t> variants</a:t>
            </a:r>
          </a:p>
          <a:p>
            <a:pPr lvl="1"/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machines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75A2AD2-E923-4453-9A61-980A3C2854A4}" type="slidenum">
              <a:rPr lang="en-US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22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685800" y="381001"/>
            <a:ext cx="7772400" cy="685800"/>
          </a:xfrm>
        </p:spPr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Plus proche voisin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800600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Plus </a:t>
            </a:r>
            <a:r>
              <a:rPr lang="fr-FR" dirty="0" err="1"/>
              <a:t>proche</a:t>
            </a:r>
            <a:r>
              <a:rPr lang="fr-FR" dirty="0"/>
              <a:t> </a:t>
            </a:r>
            <a:r>
              <a:rPr lang="fr-FR" dirty="0" err="1"/>
              <a:t>voisin</a:t>
            </a:r>
            <a:r>
              <a:rPr lang="fr-FR" dirty="0"/>
              <a:t> simple :</a:t>
            </a:r>
          </a:p>
          <a:p>
            <a:pPr lvl="1"/>
            <a:r>
              <a:rPr lang="fr-FR" dirty="0" err="1"/>
              <a:t>Sauvegarder</a:t>
            </a:r>
            <a:r>
              <a:rPr lang="fr-FR" dirty="0"/>
              <a:t> </a:t>
            </a:r>
            <a:r>
              <a:rPr lang="fr-FR" dirty="0" err="1"/>
              <a:t>toutes</a:t>
            </a:r>
            <a:r>
              <a:rPr lang="fr-FR" dirty="0"/>
              <a:t> les instances </a:t>
            </a:r>
            <a:r>
              <a:rPr lang="fr-FR" dirty="0" err="1"/>
              <a:t>d’entraînement</a:t>
            </a:r>
            <a:r>
              <a:rPr lang="fr-FR" dirty="0"/>
              <a:t> </a:t>
            </a:r>
            <a:r>
              <a:rPr lang="fr-FR" i="1" dirty="0"/>
              <a:t>X</a:t>
            </a:r>
            <a:r>
              <a:rPr lang="fr-FR" i="1" baseline="-25000" dirty="0"/>
              <a:t>i</a:t>
            </a:r>
            <a:r>
              <a:rPr lang="fr-FR" i="1" dirty="0"/>
              <a:t> = (C</a:t>
            </a:r>
            <a:r>
              <a:rPr lang="fr-FR" i="1" baseline="-25000" dirty="0"/>
              <a:t>i</a:t>
            </a:r>
            <a:r>
              <a:rPr lang="fr-FR" i="1" dirty="0"/>
              <a:t>, </a:t>
            </a:r>
            <a:r>
              <a:rPr lang="fr-FR" b="1" i="1" dirty="0"/>
              <a:t>F</a:t>
            </a:r>
            <a:r>
              <a:rPr lang="fr-FR" b="1" i="1" baseline="-25000" dirty="0"/>
              <a:t>i</a:t>
            </a:r>
            <a:r>
              <a:rPr lang="fr-FR" i="1" dirty="0"/>
              <a:t>) </a:t>
            </a:r>
            <a:r>
              <a:rPr lang="fr-FR" dirty="0"/>
              <a:t>in </a:t>
            </a:r>
            <a:r>
              <a:rPr lang="fr-FR" i="1" dirty="0"/>
              <a:t>T</a:t>
            </a:r>
            <a:endParaRPr lang="fr-FR" dirty="0"/>
          </a:p>
          <a:p>
            <a:pPr lvl="1"/>
            <a:r>
              <a:rPr lang="fr-FR" dirty="0" err="1"/>
              <a:t>Etant</a:t>
            </a:r>
            <a:r>
              <a:rPr lang="fr-FR" dirty="0"/>
              <a:t> </a:t>
            </a:r>
            <a:r>
              <a:rPr lang="fr-FR" dirty="0" err="1"/>
              <a:t>donnée</a:t>
            </a:r>
            <a:r>
              <a:rPr lang="fr-FR" dirty="0"/>
              <a:t> </a:t>
            </a:r>
            <a:r>
              <a:rPr lang="fr-FR" dirty="0" err="1"/>
              <a:t>une</a:t>
            </a:r>
            <a:r>
              <a:rPr lang="fr-FR" dirty="0"/>
              <a:t> nouvelle instance de test </a:t>
            </a:r>
            <a:r>
              <a:rPr lang="fr-FR" i="1" dirty="0"/>
              <a:t>Y</a:t>
            </a:r>
            <a:r>
              <a:rPr lang="fr-FR" dirty="0"/>
              <a:t>, </a:t>
            </a:r>
            <a:r>
              <a:rPr lang="fr-FR" dirty="0" err="1"/>
              <a:t>trouver</a:t>
            </a:r>
            <a:r>
              <a:rPr lang="fr-FR" dirty="0"/>
              <a:t> </a:t>
            </a:r>
            <a:r>
              <a:rPr lang="fr-FR" dirty="0" err="1"/>
              <a:t>l’instance</a:t>
            </a:r>
            <a:r>
              <a:rPr lang="fr-FR" dirty="0"/>
              <a:t> </a:t>
            </a:r>
            <a:r>
              <a:rPr lang="fr-FR" i="1" dirty="0" err="1"/>
              <a:t>X</a:t>
            </a:r>
            <a:r>
              <a:rPr lang="fr-FR" i="1" baseline="-25000" dirty="0" err="1"/>
              <a:t>j</a:t>
            </a:r>
            <a:r>
              <a:rPr lang="fr-FR" i="1" dirty="0"/>
              <a:t> </a:t>
            </a:r>
            <a:r>
              <a:rPr lang="fr-FR" dirty="0"/>
              <a:t>qui </a:t>
            </a:r>
            <a:r>
              <a:rPr lang="fr-FR" dirty="0" err="1"/>
              <a:t>est</a:t>
            </a:r>
            <a:r>
              <a:rPr lang="fr-FR" dirty="0"/>
              <a:t> la plus </a:t>
            </a:r>
            <a:r>
              <a:rPr lang="fr-FR" dirty="0" err="1"/>
              <a:t>proche</a:t>
            </a:r>
            <a:r>
              <a:rPr lang="fr-FR" dirty="0"/>
              <a:t> de </a:t>
            </a:r>
            <a:r>
              <a:rPr lang="fr-FR" i="1" dirty="0"/>
              <a:t>Y</a:t>
            </a:r>
            <a:endParaRPr lang="fr-FR" dirty="0"/>
          </a:p>
          <a:p>
            <a:pPr lvl="1"/>
            <a:r>
              <a:rPr lang="fr-FR" dirty="0" err="1"/>
              <a:t>Prédire</a:t>
            </a:r>
            <a:r>
              <a:rPr lang="fr-FR" dirty="0"/>
              <a:t> la </a:t>
            </a:r>
            <a:r>
              <a:rPr lang="fr-FR" dirty="0" err="1"/>
              <a:t>classe</a:t>
            </a:r>
            <a:r>
              <a:rPr lang="fr-FR" dirty="0"/>
              <a:t> </a:t>
            </a:r>
            <a:r>
              <a:rPr lang="fr-FR" i="1" dirty="0" err="1"/>
              <a:t>C</a:t>
            </a:r>
            <a:r>
              <a:rPr lang="fr-FR" i="1" baseline="-25000" dirty="0" err="1"/>
              <a:t>j</a:t>
            </a:r>
            <a:endParaRPr lang="fr-FR" i="1" dirty="0"/>
          </a:p>
          <a:p>
            <a:r>
              <a:rPr lang="fr-FR" dirty="0" err="1"/>
              <a:t>Qu’est-ce</a:t>
            </a:r>
            <a:r>
              <a:rPr lang="fr-FR" dirty="0"/>
              <a:t> que “</a:t>
            </a:r>
            <a:r>
              <a:rPr lang="fr-FR" dirty="0" err="1"/>
              <a:t>proche</a:t>
            </a:r>
            <a:r>
              <a:rPr lang="fr-FR" dirty="0"/>
              <a:t>” </a:t>
            </a:r>
            <a:r>
              <a:rPr lang="fr-FR" dirty="0" err="1"/>
              <a:t>veut</a:t>
            </a:r>
            <a:r>
              <a:rPr lang="fr-FR" dirty="0"/>
              <a:t> dire?</a:t>
            </a:r>
          </a:p>
          <a:p>
            <a:pPr lvl="1"/>
            <a:r>
              <a:rPr lang="fr-FR" dirty="0" err="1"/>
              <a:t>En</a:t>
            </a:r>
            <a:r>
              <a:rPr lang="fr-FR" dirty="0"/>
              <a:t> </a:t>
            </a:r>
            <a:r>
              <a:rPr lang="fr-FR" dirty="0" err="1"/>
              <a:t>pratique</a:t>
            </a:r>
            <a:r>
              <a:rPr lang="fr-FR" dirty="0"/>
              <a:t>: distance </a:t>
            </a:r>
            <a:r>
              <a:rPr lang="fr-FR" dirty="0" err="1"/>
              <a:t>Euclidienne</a:t>
            </a:r>
            <a:r>
              <a:rPr lang="fr-FR" dirty="0"/>
              <a:t> dans </a:t>
            </a:r>
            <a:r>
              <a:rPr lang="fr-FR" dirty="0" err="1"/>
              <a:t>l’espace</a:t>
            </a:r>
            <a:r>
              <a:rPr lang="fr-FR" dirty="0"/>
              <a:t> des </a:t>
            </a:r>
            <a:r>
              <a:rPr lang="fr-FR" dirty="0" err="1"/>
              <a:t>caractéristiques</a:t>
            </a:r>
            <a:endParaRPr lang="fr-FR" dirty="0"/>
          </a:p>
          <a:p>
            <a:pPr lvl="2"/>
            <a:r>
              <a:rPr lang="fr-FR" dirty="0"/>
              <a:t>= Distance de </a:t>
            </a:r>
            <a:r>
              <a:rPr lang="fr-FR" dirty="0" err="1"/>
              <a:t>Minkowski</a:t>
            </a:r>
            <a:r>
              <a:rPr lang="fr-FR" dirty="0"/>
              <a:t> </a:t>
            </a:r>
            <a:r>
              <a:rPr lang="fr-FR" dirty="0" err="1"/>
              <a:t>Lp</a:t>
            </a:r>
            <a:r>
              <a:rPr lang="fr-FR" dirty="0"/>
              <a:t> avec P = 2</a:t>
            </a:r>
          </a:p>
          <a:p>
            <a:pPr lvl="1"/>
            <a:r>
              <a:rPr lang="fr-FR" dirty="0"/>
              <a:t>Alternatives: </a:t>
            </a:r>
          </a:p>
          <a:p>
            <a:pPr lvl="2"/>
            <a:r>
              <a:rPr lang="fr-FR" dirty="0"/>
              <a:t>distance Manhattan, </a:t>
            </a:r>
          </a:p>
          <a:p>
            <a:pPr lvl="2"/>
            <a:r>
              <a:rPr lang="fr-FR" dirty="0"/>
              <a:t>Hamming (</a:t>
            </a:r>
            <a:r>
              <a:rPr lang="fr-FR" dirty="0" err="1"/>
              <a:t>Booléen</a:t>
            </a:r>
            <a:r>
              <a:rPr lang="fr-FR" dirty="0"/>
              <a:t>)</a:t>
            </a:r>
          </a:p>
          <a:p>
            <a:pPr lvl="3"/>
            <a:r>
              <a:rPr lang="fr-FR" dirty="0">
                <a:sym typeface="Wingdings" panose="05000000000000000000" pitchFamily="2" charset="2"/>
              </a:rPr>
              <a:t> # de caractéristiques</a:t>
            </a:r>
            <a:r>
              <a:rPr lang="fr-FR" dirty="0"/>
              <a:t> différentes </a:t>
            </a:r>
          </a:p>
          <a:p>
            <a:pPr lvl="2"/>
            <a:r>
              <a:rPr lang="fr-FR" dirty="0" err="1"/>
              <a:t>Ou</a:t>
            </a:r>
            <a:r>
              <a:rPr lang="fr-FR" dirty="0"/>
              <a:t> tout </a:t>
            </a:r>
            <a:r>
              <a:rPr lang="fr-FR" dirty="0" err="1"/>
              <a:t>autre</a:t>
            </a:r>
            <a:r>
              <a:rPr lang="fr-FR" dirty="0"/>
              <a:t> </a:t>
            </a:r>
            <a:r>
              <a:rPr lang="fr-FR" dirty="0" err="1"/>
              <a:t>métrique</a:t>
            </a:r>
            <a:r>
              <a:rPr lang="fr-FR" dirty="0"/>
              <a:t> </a:t>
            </a:r>
            <a:r>
              <a:rPr lang="fr-FR" dirty="0" err="1"/>
              <a:t>sophistiquée</a:t>
            </a:r>
            <a:endParaRPr lang="fr-FR" dirty="0"/>
          </a:p>
          <a:p>
            <a:pPr lvl="3"/>
            <a:r>
              <a:rPr lang="fr-FR" dirty="0"/>
              <a:t>La Normalisation peut être importante (moyenne et </a:t>
            </a:r>
            <a:r>
              <a:rPr lang="fr-FR" dirty="0" err="1"/>
              <a:t>écard</a:t>
            </a:r>
            <a:r>
              <a:rPr lang="fr-FR" dirty="0"/>
              <a:t> type - l’échelle a un impact)</a:t>
            </a:r>
          </a:p>
          <a:p>
            <a:pPr lvl="3"/>
            <a:r>
              <a:rPr lang="fr-FR" dirty="0"/>
              <a:t>You can make anything up, so long as it respects the Triangular Inequality</a:t>
            </a:r>
          </a:p>
          <a:p>
            <a:pPr lvl="4"/>
            <a:r>
              <a:rPr lang="fr-FR" dirty="0"/>
              <a:t>Ex: </a:t>
            </a:r>
            <a:r>
              <a:rPr lang="fr-FR" dirty="0" err="1"/>
              <a:t>Mahalanobis</a:t>
            </a:r>
            <a:r>
              <a:rPr lang="fr-FR" dirty="0"/>
              <a:t> (covariance entre dimension)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CD9E130-1AD4-489A-A2AC-CC8AF9FD1C77}" type="slidenum">
              <a:rPr lang="en-US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600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609600" y="228568"/>
            <a:ext cx="7772400" cy="1020763"/>
          </a:xfrm>
        </p:spPr>
        <p:txBody>
          <a:bodyPr/>
          <a:lstStyle/>
          <a:p>
            <a:r>
              <a:rPr lang="fr-FR" dirty="0" err="1"/>
              <a:t>Nearest</a:t>
            </a:r>
            <a:r>
              <a:rPr lang="fr-FR" dirty="0"/>
              <a:t> </a:t>
            </a:r>
            <a:r>
              <a:rPr lang="fr-FR" dirty="0" err="1"/>
              <a:t>Neighbor</a:t>
            </a:r>
            <a:r>
              <a:rPr lang="fr-FR" dirty="0"/>
              <a:t> Example:</a:t>
            </a:r>
            <a:br>
              <a:rPr lang="fr-FR" dirty="0"/>
            </a:br>
            <a:r>
              <a:rPr lang="fr-FR" dirty="0"/>
              <a:t>Run </a:t>
            </a:r>
            <a:r>
              <a:rPr lang="fr-FR" dirty="0" err="1"/>
              <a:t>Outside</a:t>
            </a:r>
            <a:r>
              <a:rPr lang="fr-FR" dirty="0"/>
              <a:t> (+) or Inside (-)</a:t>
            </a: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2D70919-8827-4CF6-A706-71BF8099699C}" type="slidenum">
              <a:rPr lang="en-US"/>
              <a:pPr/>
              <a:t>56</a:t>
            </a:fld>
            <a:endParaRPr lang="en-US"/>
          </a:p>
        </p:txBody>
      </p:sp>
      <p:cxnSp>
        <p:nvCxnSpPr>
          <p:cNvPr id="22532" name="Straight Connector 5"/>
          <p:cNvCxnSpPr>
            <a:cxnSpLocks noChangeShapeType="1"/>
          </p:cNvCxnSpPr>
          <p:nvPr/>
        </p:nvCxnSpPr>
        <p:spPr bwMode="auto">
          <a:xfrm rot="5400000">
            <a:off x="762001" y="3733800"/>
            <a:ext cx="33528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533" name="Straight Connector 7"/>
          <p:cNvCxnSpPr>
            <a:cxnSpLocks noChangeShapeType="1"/>
          </p:cNvCxnSpPr>
          <p:nvPr/>
        </p:nvCxnSpPr>
        <p:spPr bwMode="auto">
          <a:xfrm>
            <a:off x="2438400" y="5410200"/>
            <a:ext cx="4114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2534" name="TextBox 11"/>
          <p:cNvSpPr txBox="1">
            <a:spLocks noChangeArrowheads="1"/>
          </p:cNvSpPr>
          <p:nvPr/>
        </p:nvSpPr>
        <p:spPr bwMode="auto">
          <a:xfrm>
            <a:off x="457200" y="3505200"/>
            <a:ext cx="13652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Humidity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3352800" y="6019800"/>
            <a:ext cx="17351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Temperature</a:t>
            </a:r>
          </a:p>
        </p:txBody>
      </p:sp>
      <p:sp>
        <p:nvSpPr>
          <p:cNvPr id="22536" name="TextBox 14"/>
          <p:cNvSpPr txBox="1">
            <a:spLocks noChangeArrowheads="1"/>
          </p:cNvSpPr>
          <p:nvPr/>
        </p:nvSpPr>
        <p:spPr bwMode="auto">
          <a:xfrm>
            <a:off x="2057400" y="5181600"/>
            <a:ext cx="3381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537" name="TextBox 15"/>
          <p:cNvSpPr txBox="1">
            <a:spLocks noChangeArrowheads="1"/>
          </p:cNvSpPr>
          <p:nvPr/>
        </p:nvSpPr>
        <p:spPr bwMode="auto">
          <a:xfrm>
            <a:off x="1752600" y="2052638"/>
            <a:ext cx="646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100</a:t>
            </a:r>
          </a:p>
        </p:txBody>
      </p:sp>
      <p:sp>
        <p:nvSpPr>
          <p:cNvPr id="22538" name="TextBox 16"/>
          <p:cNvSpPr txBox="1">
            <a:spLocks noChangeArrowheads="1"/>
          </p:cNvSpPr>
          <p:nvPr/>
        </p:nvSpPr>
        <p:spPr bwMode="auto">
          <a:xfrm>
            <a:off x="2286000" y="5486400"/>
            <a:ext cx="3381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539" name="TextBox 17"/>
          <p:cNvSpPr txBox="1">
            <a:spLocks noChangeArrowheads="1"/>
          </p:cNvSpPr>
          <p:nvPr/>
        </p:nvSpPr>
        <p:spPr bwMode="auto">
          <a:xfrm>
            <a:off x="6019800" y="5562600"/>
            <a:ext cx="6461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100</a:t>
            </a:r>
          </a:p>
        </p:txBody>
      </p:sp>
      <p:sp>
        <p:nvSpPr>
          <p:cNvPr id="22540" name="TextBox 19"/>
          <p:cNvSpPr txBox="1">
            <a:spLocks noChangeArrowheads="1"/>
          </p:cNvSpPr>
          <p:nvPr/>
        </p:nvSpPr>
        <p:spPr bwMode="auto">
          <a:xfrm>
            <a:off x="3733800" y="4953000"/>
            <a:ext cx="3587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22541" name="TextBox 20"/>
          <p:cNvSpPr txBox="1">
            <a:spLocks noChangeArrowheads="1"/>
          </p:cNvSpPr>
          <p:nvPr/>
        </p:nvSpPr>
        <p:spPr bwMode="auto">
          <a:xfrm>
            <a:off x="4572000" y="4495800"/>
            <a:ext cx="3587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22542" name="TextBox 21"/>
          <p:cNvSpPr txBox="1">
            <a:spLocks noChangeArrowheads="1"/>
          </p:cNvSpPr>
          <p:nvPr/>
        </p:nvSpPr>
        <p:spPr bwMode="auto">
          <a:xfrm>
            <a:off x="4343400" y="3810000"/>
            <a:ext cx="3587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2543" name="TextBox 22"/>
          <p:cNvSpPr txBox="1">
            <a:spLocks noChangeArrowheads="1"/>
          </p:cNvSpPr>
          <p:nvPr/>
        </p:nvSpPr>
        <p:spPr bwMode="auto">
          <a:xfrm>
            <a:off x="5410200" y="4724400"/>
            <a:ext cx="3587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22544" name="TextBox 23"/>
          <p:cNvSpPr txBox="1">
            <a:spLocks noChangeArrowheads="1"/>
          </p:cNvSpPr>
          <p:nvPr/>
        </p:nvSpPr>
        <p:spPr bwMode="auto">
          <a:xfrm>
            <a:off x="2819400" y="2438400"/>
            <a:ext cx="2873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22545" name="TextBox 24"/>
          <p:cNvSpPr txBox="1">
            <a:spLocks noChangeArrowheads="1"/>
          </p:cNvSpPr>
          <p:nvPr/>
        </p:nvSpPr>
        <p:spPr bwMode="auto">
          <a:xfrm>
            <a:off x="4419600" y="2286000"/>
            <a:ext cx="2873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22546" name="TextBox 25"/>
          <p:cNvSpPr txBox="1">
            <a:spLocks noChangeArrowheads="1"/>
          </p:cNvSpPr>
          <p:nvPr/>
        </p:nvSpPr>
        <p:spPr bwMode="auto">
          <a:xfrm>
            <a:off x="6019800" y="2590800"/>
            <a:ext cx="2873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22547" name="TextBox 26"/>
          <p:cNvSpPr txBox="1">
            <a:spLocks noChangeArrowheads="1"/>
          </p:cNvSpPr>
          <p:nvPr/>
        </p:nvSpPr>
        <p:spPr bwMode="auto">
          <a:xfrm>
            <a:off x="5943600" y="4419600"/>
            <a:ext cx="2873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22548" name="TextBox 27"/>
          <p:cNvSpPr txBox="1">
            <a:spLocks noChangeArrowheads="1"/>
          </p:cNvSpPr>
          <p:nvPr/>
        </p:nvSpPr>
        <p:spPr bwMode="auto">
          <a:xfrm>
            <a:off x="6324600" y="5181600"/>
            <a:ext cx="2873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22549" name="TextBox 28"/>
          <p:cNvSpPr txBox="1">
            <a:spLocks noChangeArrowheads="1"/>
          </p:cNvSpPr>
          <p:nvPr/>
        </p:nvSpPr>
        <p:spPr bwMode="auto">
          <a:xfrm>
            <a:off x="3505200" y="4495800"/>
            <a:ext cx="2873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22550" name="TextBox 29"/>
          <p:cNvSpPr txBox="1">
            <a:spLocks noChangeArrowheads="1"/>
          </p:cNvSpPr>
          <p:nvPr/>
        </p:nvSpPr>
        <p:spPr bwMode="auto">
          <a:xfrm>
            <a:off x="3581400" y="3733800"/>
            <a:ext cx="2873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22551" name="TextBox 30"/>
          <p:cNvSpPr txBox="1">
            <a:spLocks noChangeArrowheads="1"/>
          </p:cNvSpPr>
          <p:nvPr/>
        </p:nvSpPr>
        <p:spPr bwMode="auto">
          <a:xfrm>
            <a:off x="3124200" y="4419600"/>
            <a:ext cx="3587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22552" name="TextBox 31"/>
          <p:cNvSpPr txBox="1">
            <a:spLocks noChangeArrowheads="1"/>
          </p:cNvSpPr>
          <p:nvPr/>
        </p:nvSpPr>
        <p:spPr bwMode="auto">
          <a:xfrm>
            <a:off x="2895600" y="5105400"/>
            <a:ext cx="3587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22553" name="TextBox 32"/>
          <p:cNvSpPr txBox="1">
            <a:spLocks noChangeArrowheads="1"/>
          </p:cNvSpPr>
          <p:nvPr/>
        </p:nvSpPr>
        <p:spPr bwMode="auto">
          <a:xfrm>
            <a:off x="6934200" y="2514600"/>
            <a:ext cx="1905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/>
              <a:t> Noisy data</a:t>
            </a:r>
          </a:p>
          <a:p>
            <a:pPr>
              <a:buFont typeface="Arial" charset="0"/>
              <a:buChar char="•"/>
            </a:pPr>
            <a:r>
              <a:rPr lang="en-US"/>
              <a:t> Not linearly separable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5400" y="4191000"/>
            <a:ext cx="390525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10200" y="2590800"/>
            <a:ext cx="390525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10000" y="4114800"/>
            <a:ext cx="390525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172200" y="3733800"/>
            <a:ext cx="390525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</a:p>
        </p:txBody>
      </p:sp>
      <p:sp>
        <p:nvSpPr>
          <p:cNvPr id="22561" name="TextBox 42"/>
          <p:cNvSpPr txBox="1">
            <a:spLocks noChangeArrowheads="1"/>
          </p:cNvSpPr>
          <p:nvPr/>
        </p:nvSpPr>
        <p:spPr bwMode="auto">
          <a:xfrm>
            <a:off x="2819400" y="4419600"/>
            <a:ext cx="2873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22562" name="TextBox 43"/>
          <p:cNvSpPr txBox="1">
            <a:spLocks noChangeArrowheads="1"/>
          </p:cNvSpPr>
          <p:nvPr/>
        </p:nvSpPr>
        <p:spPr bwMode="auto">
          <a:xfrm>
            <a:off x="2743200" y="4038600"/>
            <a:ext cx="2873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00400" y="4800600"/>
            <a:ext cx="390525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95600" y="3733800"/>
            <a:ext cx="390525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962400" y="2133600"/>
            <a:ext cx="390525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</a:p>
        </p:txBody>
      </p:sp>
      <p:sp>
        <p:nvSpPr>
          <p:cNvPr id="43" name="TextBox 21"/>
          <p:cNvSpPr txBox="1">
            <a:spLocks noChangeArrowheads="1"/>
          </p:cNvSpPr>
          <p:nvPr/>
        </p:nvSpPr>
        <p:spPr bwMode="auto">
          <a:xfrm>
            <a:off x="5486400" y="2286000"/>
            <a:ext cx="3587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026648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K-</a:t>
            </a:r>
            <a:r>
              <a:rPr lang="fr-FR" dirty="0" err="1">
                <a:solidFill>
                  <a:srgbClr val="A03A86"/>
                </a:solidFill>
              </a:rPr>
              <a:t>Nearest</a:t>
            </a:r>
            <a:r>
              <a:rPr lang="fr-FR" dirty="0">
                <a:solidFill>
                  <a:srgbClr val="A03A86"/>
                </a:solidFill>
              </a:rPr>
              <a:t> </a:t>
            </a:r>
            <a:r>
              <a:rPr lang="fr-FR" dirty="0" err="1">
                <a:solidFill>
                  <a:srgbClr val="A03A86"/>
                </a:solidFill>
              </a:rPr>
              <a:t>Neighbor</a:t>
            </a:r>
            <a:endParaRPr lang="fr-FR" dirty="0">
              <a:solidFill>
                <a:srgbClr val="A03A8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1527047"/>
            <a:ext cx="8503920" cy="5026153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What if the data is noisy?</a:t>
            </a:r>
          </a:p>
          <a:p>
            <a:pPr lvl="1"/>
            <a:r>
              <a:rPr lang="fr-FR" dirty="0"/>
              <a:t>Generalize to k-nearest neighbor</a:t>
            </a:r>
          </a:p>
          <a:p>
            <a:pPr lvl="1"/>
            <a:r>
              <a:rPr lang="fr-FR" dirty="0"/>
              <a:t>Find the </a:t>
            </a:r>
            <a:r>
              <a:rPr lang="fr-FR" i="1" dirty="0"/>
              <a:t>k</a:t>
            </a:r>
            <a:r>
              <a:rPr lang="fr-FR" dirty="0"/>
              <a:t> closest training instances to </a:t>
            </a:r>
            <a:r>
              <a:rPr lang="fr-FR" i="1" dirty="0"/>
              <a:t>Y</a:t>
            </a:r>
          </a:p>
          <a:p>
            <a:pPr lvl="1"/>
            <a:r>
              <a:rPr lang="fr-FR" dirty="0"/>
              <a:t>Use majority voting to predict the class label of </a:t>
            </a:r>
            <a:r>
              <a:rPr lang="fr-FR" i="1" dirty="0"/>
              <a:t>Y</a:t>
            </a:r>
          </a:p>
          <a:p>
            <a:pPr lvl="1"/>
            <a:r>
              <a:rPr lang="fr-FR" dirty="0"/>
              <a:t>Better yet: use weighted (by distance) voting to predict the class label</a:t>
            </a:r>
          </a:p>
          <a:p>
            <a:r>
              <a:rPr lang="fr-FR" dirty="0"/>
              <a:t>Choosing K: </a:t>
            </a:r>
          </a:p>
          <a:p>
            <a:pPr lvl="1"/>
            <a:r>
              <a:rPr lang="fr-FR" dirty="0"/>
              <a:t>Avoid ties: choose </a:t>
            </a:r>
            <a:r>
              <a:rPr lang="fr-FR" i="1" dirty="0"/>
              <a:t>k</a:t>
            </a:r>
            <a:r>
              <a:rPr lang="fr-FR" dirty="0"/>
              <a:t> to be odd!</a:t>
            </a:r>
          </a:p>
          <a:p>
            <a:pPr lvl="1"/>
            <a:r>
              <a:rPr lang="fr-FR" dirty="0"/>
              <a:t>K too low: </a:t>
            </a:r>
            <a:r>
              <a:rPr lang="fr-FR" dirty="0" err="1"/>
              <a:t>overfitting</a:t>
            </a:r>
            <a:r>
              <a:rPr lang="fr-FR" dirty="0"/>
              <a:t> the model</a:t>
            </a:r>
          </a:p>
          <a:p>
            <a:pPr lvl="1"/>
            <a:r>
              <a:rPr lang="fr-FR" dirty="0"/>
              <a:t>K too high: underfitting the model </a:t>
            </a:r>
          </a:p>
          <a:p>
            <a:r>
              <a:rPr lang="fr-FR" dirty="0"/>
              <a:t>L</a:t>
            </a:r>
            <a:r>
              <a:rPr lang="fr-FR" dirty="0" err="1"/>
              <a:t>imites</a:t>
            </a:r>
            <a:r>
              <a:rPr lang="fr-FR" dirty="0"/>
              <a:t>: </a:t>
            </a:r>
            <a:r>
              <a:rPr lang="fr-FR" dirty="0" err="1"/>
              <a:t>malédiction</a:t>
            </a:r>
            <a:r>
              <a:rPr lang="fr-FR" dirty="0"/>
              <a:t> de la </a:t>
            </a:r>
            <a:r>
              <a:rPr lang="fr-FR" dirty="0" err="1"/>
              <a:t>dimensionalité</a:t>
            </a:r>
            <a:endParaRPr lang="fr-FR" dirty="0"/>
          </a:p>
          <a:p>
            <a:pPr lvl="1"/>
            <a:r>
              <a:rPr lang="fr-FR" dirty="0" err="1"/>
              <a:t>En</a:t>
            </a:r>
            <a:r>
              <a:rPr lang="fr-FR" dirty="0"/>
              <a:t> </a:t>
            </a:r>
            <a:r>
              <a:rPr lang="fr-FR" dirty="0" err="1"/>
              <a:t>grande</a:t>
            </a:r>
            <a:r>
              <a:rPr lang="fr-FR" dirty="0"/>
              <a:t> dimension, les </a:t>
            </a:r>
            <a:r>
              <a:rPr lang="fr-FR" dirty="0" err="1"/>
              <a:t>voisins</a:t>
            </a:r>
            <a:r>
              <a:rPr lang="fr-FR" dirty="0"/>
              <a:t> ne </a:t>
            </a:r>
            <a:r>
              <a:rPr lang="fr-FR" dirty="0" err="1"/>
              <a:t>sont</a:t>
            </a:r>
            <a:r>
              <a:rPr lang="fr-FR" dirty="0"/>
              <a:t> plus </a:t>
            </a:r>
            <a:r>
              <a:rPr lang="fr-FR" dirty="0" err="1"/>
              <a:t>proche</a:t>
            </a:r>
            <a:r>
              <a:rPr lang="fr-FR" dirty="0"/>
              <a:t> du tout.</a:t>
            </a:r>
          </a:p>
          <a:p>
            <a:r>
              <a:rPr lang="fr-FR" dirty="0"/>
              <a:t>Speed considerations: </a:t>
            </a:r>
          </a:p>
          <a:p>
            <a:pPr lvl="1"/>
            <a:r>
              <a:rPr lang="fr-FR" dirty="0"/>
              <a:t>Can we use binary trees to speed up search? </a:t>
            </a:r>
            <a:r>
              <a:rPr lang="fr-FR" dirty="0" err="1"/>
              <a:t>Arbres</a:t>
            </a:r>
            <a:r>
              <a:rPr lang="fr-FR" dirty="0"/>
              <a:t> k-d</a:t>
            </a:r>
          </a:p>
          <a:p>
            <a:pPr lvl="1"/>
            <a:r>
              <a:rPr lang="fr-FR" dirty="0" err="1">
                <a:sym typeface="Wingdings" panose="05000000000000000000" pitchFamily="2" charset="2"/>
              </a:rPr>
              <a:t>Mais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limites</a:t>
            </a:r>
            <a:r>
              <a:rPr lang="fr-FR" dirty="0"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fr-FR" dirty="0"/>
              <a:t>Ok dimension 10 avec des 1000ers </a:t>
            </a:r>
            <a:r>
              <a:rPr lang="fr-FR" dirty="0" err="1"/>
              <a:t>d’exemple</a:t>
            </a:r>
            <a:r>
              <a:rPr lang="fr-FR" dirty="0"/>
              <a:t>, dimension 20 avec des millions</a:t>
            </a:r>
            <a:endParaRPr lang="fr-FR" dirty="0">
              <a:sym typeface="Wingdings" panose="05000000000000000000" pitchFamily="2" charset="2"/>
            </a:endParaRPr>
          </a:p>
          <a:p>
            <a:pPr lvl="2"/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Hachage</a:t>
            </a:r>
            <a:r>
              <a:rPr lang="fr-FR" dirty="0">
                <a:sym typeface="Wingdings" panose="05000000000000000000" pitchFamily="2" charset="2"/>
              </a:rPr>
              <a:t> sensible à </a:t>
            </a:r>
            <a:r>
              <a:rPr lang="fr-FR" dirty="0" err="1">
                <a:sym typeface="Wingdings" panose="05000000000000000000" pitchFamily="2" charset="2"/>
              </a:rPr>
              <a:t>l’emplacement</a:t>
            </a:r>
            <a:r>
              <a:rPr lang="fr-FR" dirty="0">
                <a:sym typeface="Wingdings" panose="05000000000000000000" pitchFamily="2" charset="2"/>
              </a:rPr>
              <a:t> (Locally Sensitive Hash)  projections </a:t>
            </a:r>
            <a:r>
              <a:rPr lang="fr-FR" dirty="0" err="1">
                <a:sym typeface="Wingdings" panose="05000000000000000000" pitchFamily="2" charset="2"/>
              </a:rPr>
              <a:t>probabilisée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Regression par les k-plus </a:t>
            </a:r>
            <a:r>
              <a:rPr lang="fr-FR" dirty="0" err="1">
                <a:sym typeface="Wingdings" panose="05000000000000000000" pitchFamily="2" charset="2"/>
              </a:rPr>
              <a:t>proches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voisins</a:t>
            </a:r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2 </a:t>
            </a:r>
            <a:r>
              <a:rPr lang="fr-FR" dirty="0" err="1">
                <a:sym typeface="Wingdings" panose="05000000000000000000" pitchFamily="2" charset="2"/>
              </a:rPr>
              <a:t>voisins</a:t>
            </a:r>
            <a:r>
              <a:rPr lang="fr-FR" dirty="0">
                <a:sym typeface="Wingdings" panose="05000000000000000000" pitchFamily="2" charset="2"/>
              </a:rPr>
              <a:t> = </a:t>
            </a:r>
            <a:r>
              <a:rPr lang="fr-FR" dirty="0" err="1"/>
              <a:t>Manières</a:t>
            </a:r>
            <a:r>
              <a:rPr lang="fr-FR" dirty="0"/>
              <a:t> de </a:t>
            </a:r>
            <a:r>
              <a:rPr lang="fr-FR" dirty="0" err="1"/>
              <a:t>relier</a:t>
            </a:r>
            <a:r>
              <a:rPr lang="fr-FR" dirty="0"/>
              <a:t> les points</a:t>
            </a:r>
          </a:p>
          <a:p>
            <a:pPr lvl="1"/>
            <a:r>
              <a:rPr lang="fr-FR" dirty="0" err="1"/>
              <a:t>Mieux</a:t>
            </a:r>
            <a:r>
              <a:rPr lang="fr-FR" dirty="0"/>
              <a:t>: </a:t>
            </a:r>
            <a:r>
              <a:rPr lang="fr-FR" dirty="0" err="1"/>
              <a:t>moyenne</a:t>
            </a:r>
            <a:r>
              <a:rPr lang="fr-FR" dirty="0"/>
              <a:t> </a:t>
            </a:r>
            <a:r>
              <a:rPr lang="fr-FR" dirty="0" err="1"/>
              <a:t>ou</a:t>
            </a:r>
            <a:r>
              <a:rPr lang="fr-FR" dirty="0"/>
              <a:t> regression sur k-</a:t>
            </a:r>
            <a:r>
              <a:rPr lang="fr-FR" dirty="0" err="1"/>
              <a:t>voisins</a:t>
            </a:r>
            <a:endParaRPr lang="fr-FR" dirty="0"/>
          </a:p>
          <a:p>
            <a:pPr lvl="1"/>
            <a:r>
              <a:rPr lang="fr-FR" dirty="0" err="1"/>
              <a:t>Mieux</a:t>
            </a:r>
            <a:r>
              <a:rPr lang="fr-FR" dirty="0"/>
              <a:t>: un noyau pour </a:t>
            </a:r>
            <a:r>
              <a:rPr lang="fr-FR" dirty="0" err="1"/>
              <a:t>pondérer</a:t>
            </a:r>
            <a:r>
              <a:rPr lang="fr-FR" dirty="0"/>
              <a:t> les </a:t>
            </a:r>
            <a:r>
              <a:rPr lang="fr-FR" dirty="0" err="1"/>
              <a:t>poids</a:t>
            </a:r>
            <a:r>
              <a:rPr lang="fr-FR" dirty="0"/>
              <a:t> des </a:t>
            </a:r>
            <a:r>
              <a:rPr lang="fr-FR" dirty="0" err="1"/>
              <a:t>voisins</a:t>
            </a:r>
            <a:r>
              <a:rPr lang="fr-FR" dirty="0"/>
              <a:t> 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 idée reprise par les SVMs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197C-CD77-40FF-8381-E347BE0F25AE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6EE1D0-4C31-487F-8CFB-F02A3A80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5245046"/>
            <a:ext cx="1990725" cy="15335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7832A3D-2B0C-4B64-9837-047657636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625" y="2743200"/>
            <a:ext cx="2160238" cy="176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5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/>
              <a:t>Copyright © 2001, 2003, Andrew W. Moore</a:t>
            </a:r>
          </a:p>
        </p:txBody>
      </p:sp>
      <p:sp>
        <p:nvSpPr>
          <p:cNvPr id="2048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225425"/>
            <a:ext cx="4648200" cy="763588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Classifiers</a:t>
            </a:r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3373374" y="1133961"/>
            <a:ext cx="5638800" cy="1425575"/>
            <a:chOff x="3505200" y="0"/>
            <a:chExt cx="5638800" cy="1425575"/>
          </a:xfrm>
        </p:grpSpPr>
        <p:sp>
          <p:nvSpPr>
            <p:cNvPr id="20484" name="Rectangle 2"/>
            <p:cNvSpPr>
              <a:spLocks noChangeArrowheads="1"/>
            </p:cNvSpPr>
            <p:nvPr/>
          </p:nvSpPr>
          <p:spPr bwMode="auto">
            <a:xfrm>
              <a:off x="5334000" y="782638"/>
              <a:ext cx="1600200" cy="642937"/>
            </a:xfrm>
            <a:prstGeom prst="rect">
              <a:avLst/>
            </a:prstGeom>
            <a:solidFill>
              <a:srgbClr val="FFCC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spcBef>
                  <a:spcPts val="125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3600" i="1" dirty="0">
                  <a:solidFill>
                    <a:srgbClr val="000000"/>
                  </a:solidFill>
                </a:rPr>
                <a:t>f </a:t>
              </a:r>
              <a:r>
                <a:rPr lang="en-US" sz="2000" dirty="0">
                  <a:solidFill>
                    <a:srgbClr val="000000"/>
                  </a:solidFill>
                </a:rPr>
                <a:t>        </a:t>
              </a:r>
            </a:p>
          </p:txBody>
        </p:sp>
        <p:sp>
          <p:nvSpPr>
            <p:cNvPr id="20485" name="Line 3"/>
            <p:cNvSpPr>
              <a:spLocks noChangeShapeType="1"/>
            </p:cNvSpPr>
            <p:nvPr/>
          </p:nvSpPr>
          <p:spPr bwMode="auto">
            <a:xfrm>
              <a:off x="3962400" y="1066800"/>
              <a:ext cx="1371600" cy="1588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86" name="Text Box 4"/>
            <p:cNvSpPr txBox="1">
              <a:spLocks noChangeArrowheads="1"/>
            </p:cNvSpPr>
            <p:nvPr/>
          </p:nvSpPr>
          <p:spPr bwMode="auto">
            <a:xfrm>
              <a:off x="3505200" y="762000"/>
              <a:ext cx="609600" cy="5207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ts val="175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800" b="1" i="1" dirty="0">
                  <a:solidFill>
                    <a:srgbClr val="000000"/>
                  </a:solidFill>
                </a:rPr>
                <a:t>x</a:t>
              </a:r>
            </a:p>
          </p:txBody>
        </p:sp>
        <p:sp>
          <p:nvSpPr>
            <p:cNvPr id="20487" name="Line 5"/>
            <p:cNvSpPr>
              <a:spLocks noChangeShapeType="1"/>
            </p:cNvSpPr>
            <p:nvPr/>
          </p:nvSpPr>
          <p:spPr bwMode="auto">
            <a:xfrm>
              <a:off x="6019800" y="381000"/>
              <a:ext cx="1588" cy="381000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88" name="Text Box 6"/>
            <p:cNvSpPr txBox="1">
              <a:spLocks noChangeArrowheads="1"/>
            </p:cNvSpPr>
            <p:nvPr/>
          </p:nvSpPr>
          <p:spPr bwMode="auto">
            <a:xfrm>
              <a:off x="5791200" y="0"/>
              <a:ext cx="381000" cy="58102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ts val="20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3200">
                  <a:solidFill>
                    <a:srgbClr val="00CC00"/>
                  </a:solidFill>
                  <a:latin typeface="Symbol" charset="2"/>
                </a:rPr>
                <a:t></a:t>
              </a:r>
            </a:p>
          </p:txBody>
        </p:sp>
        <p:sp>
          <p:nvSpPr>
            <p:cNvPr id="20489" name="Line 7"/>
            <p:cNvSpPr>
              <a:spLocks noChangeShapeType="1"/>
            </p:cNvSpPr>
            <p:nvPr/>
          </p:nvSpPr>
          <p:spPr bwMode="auto">
            <a:xfrm>
              <a:off x="6934200" y="1066800"/>
              <a:ext cx="1371600" cy="1588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90" name="Text Box 8"/>
            <p:cNvSpPr txBox="1">
              <a:spLocks noChangeArrowheads="1"/>
            </p:cNvSpPr>
            <p:nvPr/>
          </p:nvSpPr>
          <p:spPr bwMode="auto">
            <a:xfrm>
              <a:off x="8305800" y="838200"/>
              <a:ext cx="838200" cy="58102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ts val="8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3200">
                  <a:solidFill>
                    <a:srgbClr val="000000"/>
                  </a:solidFill>
                </a:rPr>
                <a:t>y</a:t>
              </a:r>
              <a:r>
                <a:rPr lang="en-US" sz="3200" baseline="30000">
                  <a:solidFill>
                    <a:srgbClr val="000000"/>
                  </a:solidFill>
                </a:rPr>
                <a:t>est</a:t>
              </a:r>
            </a:p>
          </p:txBody>
        </p:sp>
      </p:grpSp>
      <p:sp>
        <p:nvSpPr>
          <p:cNvPr id="20491" name="Text Box 9"/>
          <p:cNvSpPr txBox="1">
            <a:spLocks noChangeArrowheads="1"/>
          </p:cNvSpPr>
          <p:nvPr/>
        </p:nvSpPr>
        <p:spPr bwMode="auto">
          <a:xfrm>
            <a:off x="838200" y="1905000"/>
            <a:ext cx="1905000" cy="862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0000"/>
                </a:solidFill>
              </a:rPr>
              <a:t>denotes +1</a:t>
            </a:r>
          </a:p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0000"/>
                </a:solidFill>
              </a:rPr>
              <a:t>denotes -1</a:t>
            </a:r>
          </a:p>
        </p:txBody>
      </p:sp>
      <p:sp>
        <p:nvSpPr>
          <p:cNvPr id="20492" name="Oval 10"/>
          <p:cNvSpPr>
            <a:spLocks noChangeArrowheads="1"/>
          </p:cNvSpPr>
          <p:nvPr/>
        </p:nvSpPr>
        <p:spPr bwMode="auto">
          <a:xfrm rot="4800000">
            <a:off x="915194" y="2056606"/>
            <a:ext cx="58738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Oval 11"/>
          <p:cNvSpPr>
            <a:spLocks noChangeArrowheads="1"/>
          </p:cNvSpPr>
          <p:nvPr/>
        </p:nvSpPr>
        <p:spPr bwMode="auto">
          <a:xfrm rot="5880000">
            <a:off x="915988" y="2513012"/>
            <a:ext cx="50800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4" name="Line 12"/>
          <p:cNvSpPr>
            <a:spLocks noChangeShapeType="1"/>
          </p:cNvSpPr>
          <p:nvPr/>
        </p:nvSpPr>
        <p:spPr bwMode="auto">
          <a:xfrm>
            <a:off x="2590800" y="2209800"/>
            <a:ext cx="1588" cy="3505200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5" name="Line 13"/>
          <p:cNvSpPr>
            <a:spLocks noChangeShapeType="1"/>
          </p:cNvSpPr>
          <p:nvPr/>
        </p:nvSpPr>
        <p:spPr bwMode="auto">
          <a:xfrm>
            <a:off x="2438400" y="5562600"/>
            <a:ext cx="3657600" cy="1588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Oval 14"/>
          <p:cNvSpPr>
            <a:spLocks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7" name="Oval 15"/>
          <p:cNvSpPr>
            <a:spLocks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8" name="Oval 16"/>
          <p:cNvSpPr>
            <a:spLocks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9" name="Oval 17"/>
          <p:cNvSpPr>
            <a:spLocks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0" name="Oval 18"/>
          <p:cNvSpPr>
            <a:spLocks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1" name="Oval 19"/>
          <p:cNvSpPr>
            <a:spLocks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2" name="Oval 20"/>
          <p:cNvSpPr>
            <a:spLocks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3" name="Oval 21"/>
          <p:cNvSpPr>
            <a:spLocks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4" name="Oval 22"/>
          <p:cNvSpPr>
            <a:spLocks noChangeArrowheads="1"/>
          </p:cNvSpPr>
          <p:nvPr/>
        </p:nvSpPr>
        <p:spPr bwMode="auto">
          <a:xfrm rot="-1140000">
            <a:off x="3886200" y="4443413"/>
            <a:ext cx="5397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5" name="Oval 23"/>
          <p:cNvSpPr>
            <a:spLocks noChangeArrowheads="1"/>
          </p:cNvSpPr>
          <p:nvPr/>
        </p:nvSpPr>
        <p:spPr bwMode="auto">
          <a:xfrm rot="-1140000">
            <a:off x="6003925" y="3230563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6" name="Oval 24"/>
          <p:cNvSpPr>
            <a:spLocks noChangeArrowheads="1"/>
          </p:cNvSpPr>
          <p:nvPr/>
        </p:nvSpPr>
        <p:spPr bwMode="auto">
          <a:xfrm rot="-1140000">
            <a:off x="5295900" y="4546600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7" name="Oval 25"/>
          <p:cNvSpPr>
            <a:spLocks noChangeArrowheads="1"/>
          </p:cNvSpPr>
          <p:nvPr/>
        </p:nvSpPr>
        <p:spPr bwMode="auto">
          <a:xfrm rot="-1140000">
            <a:off x="3124200" y="2668588"/>
            <a:ext cx="60325" cy="508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8" name="Oval 26"/>
          <p:cNvSpPr>
            <a:spLocks noChangeArrowheads="1"/>
          </p:cNvSpPr>
          <p:nvPr/>
        </p:nvSpPr>
        <p:spPr bwMode="auto">
          <a:xfrm rot="-1140000">
            <a:off x="4711700" y="3586163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9" name="Oval 27"/>
          <p:cNvSpPr>
            <a:spLocks noChangeArrowheads="1"/>
          </p:cNvSpPr>
          <p:nvPr/>
        </p:nvSpPr>
        <p:spPr bwMode="auto">
          <a:xfrm rot="-1140000">
            <a:off x="5865813" y="4497388"/>
            <a:ext cx="6032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0" name="Oval 28"/>
          <p:cNvSpPr>
            <a:spLocks noChangeArrowheads="1"/>
          </p:cNvSpPr>
          <p:nvPr/>
        </p:nvSpPr>
        <p:spPr bwMode="auto">
          <a:xfrm rot="-1140000">
            <a:off x="3113088" y="3641725"/>
            <a:ext cx="6032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1" name="Oval 29"/>
          <p:cNvSpPr>
            <a:spLocks noChangeArrowheads="1"/>
          </p:cNvSpPr>
          <p:nvPr/>
        </p:nvSpPr>
        <p:spPr bwMode="auto">
          <a:xfrm rot="5880000">
            <a:off x="3868738" y="3059113"/>
            <a:ext cx="47625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2" name="Oval 30"/>
          <p:cNvSpPr>
            <a:spLocks noChangeArrowheads="1"/>
          </p:cNvSpPr>
          <p:nvPr/>
        </p:nvSpPr>
        <p:spPr bwMode="auto">
          <a:xfrm rot="5880000">
            <a:off x="4136232" y="5244306"/>
            <a:ext cx="55562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3" name="Oval 31"/>
          <p:cNvSpPr>
            <a:spLocks noChangeArrowheads="1"/>
          </p:cNvSpPr>
          <p:nvPr/>
        </p:nvSpPr>
        <p:spPr bwMode="auto">
          <a:xfrm rot="5880000">
            <a:off x="3116263" y="4100513"/>
            <a:ext cx="47625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4" name="Oval 32"/>
          <p:cNvSpPr>
            <a:spLocks noChangeArrowheads="1"/>
          </p:cNvSpPr>
          <p:nvPr/>
        </p:nvSpPr>
        <p:spPr bwMode="auto">
          <a:xfrm rot="5880000">
            <a:off x="4344988" y="2395538"/>
            <a:ext cx="47625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5" name="Oval 33"/>
          <p:cNvSpPr>
            <a:spLocks noChangeArrowheads="1"/>
          </p:cNvSpPr>
          <p:nvPr/>
        </p:nvSpPr>
        <p:spPr bwMode="auto">
          <a:xfrm rot="5880000">
            <a:off x="5304632" y="4145756"/>
            <a:ext cx="58738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6" name="Oval 34"/>
          <p:cNvSpPr>
            <a:spLocks noChangeArrowheads="1"/>
          </p:cNvSpPr>
          <p:nvPr/>
        </p:nvSpPr>
        <p:spPr bwMode="auto">
          <a:xfrm rot="5880000">
            <a:off x="4371975" y="4081463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7" name="Oval 35"/>
          <p:cNvSpPr>
            <a:spLocks noChangeArrowheads="1"/>
          </p:cNvSpPr>
          <p:nvPr/>
        </p:nvSpPr>
        <p:spPr bwMode="auto">
          <a:xfrm rot="5880000">
            <a:off x="5621338" y="3365500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8" name="Oval 36"/>
          <p:cNvSpPr>
            <a:spLocks noChangeArrowheads="1"/>
          </p:cNvSpPr>
          <p:nvPr/>
        </p:nvSpPr>
        <p:spPr bwMode="auto">
          <a:xfrm rot="5880000">
            <a:off x="3089275" y="2347913"/>
            <a:ext cx="47625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9" name="Oval 37"/>
          <p:cNvSpPr>
            <a:spLocks noChangeArrowheads="1"/>
          </p:cNvSpPr>
          <p:nvPr/>
        </p:nvSpPr>
        <p:spPr bwMode="auto">
          <a:xfrm rot="5880000">
            <a:off x="5262563" y="3275013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0" name="Oval 38"/>
          <p:cNvSpPr>
            <a:spLocks noChangeArrowheads="1"/>
          </p:cNvSpPr>
          <p:nvPr/>
        </p:nvSpPr>
        <p:spPr bwMode="auto">
          <a:xfrm rot="5880000">
            <a:off x="5117307" y="4720431"/>
            <a:ext cx="58738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1" name="Oval 39"/>
          <p:cNvSpPr>
            <a:spLocks noChangeArrowheads="1"/>
          </p:cNvSpPr>
          <p:nvPr/>
        </p:nvSpPr>
        <p:spPr bwMode="auto">
          <a:xfrm rot="4800000">
            <a:off x="3498057" y="3534569"/>
            <a:ext cx="58737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2" name="Oval 40"/>
          <p:cNvSpPr>
            <a:spLocks noChangeArrowheads="1"/>
          </p:cNvSpPr>
          <p:nvPr/>
        </p:nvSpPr>
        <p:spPr bwMode="auto">
          <a:xfrm rot="4800000">
            <a:off x="4651375" y="5253038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3" name="Oval 41"/>
          <p:cNvSpPr>
            <a:spLocks noChangeArrowheads="1"/>
          </p:cNvSpPr>
          <p:nvPr/>
        </p:nvSpPr>
        <p:spPr bwMode="auto">
          <a:xfrm rot="4800000">
            <a:off x="4346575" y="4872038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4" name="Oval 42"/>
          <p:cNvSpPr>
            <a:spLocks noChangeArrowheads="1"/>
          </p:cNvSpPr>
          <p:nvPr/>
        </p:nvSpPr>
        <p:spPr bwMode="auto">
          <a:xfrm rot="4800000">
            <a:off x="2817019" y="3734594"/>
            <a:ext cx="58737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5" name="Oval 43"/>
          <p:cNvSpPr>
            <a:spLocks noChangeArrowheads="1"/>
          </p:cNvSpPr>
          <p:nvPr/>
        </p:nvSpPr>
        <p:spPr bwMode="auto">
          <a:xfrm rot="4800000">
            <a:off x="3714751" y="2774950"/>
            <a:ext cx="50800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6" name="Oval 44"/>
          <p:cNvSpPr>
            <a:spLocks noChangeArrowheads="1"/>
          </p:cNvSpPr>
          <p:nvPr/>
        </p:nvSpPr>
        <p:spPr bwMode="auto">
          <a:xfrm rot="4800000">
            <a:off x="4357688" y="4364037"/>
            <a:ext cx="50800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7" name="Oval 45"/>
          <p:cNvSpPr>
            <a:spLocks noChangeArrowheads="1"/>
          </p:cNvSpPr>
          <p:nvPr/>
        </p:nvSpPr>
        <p:spPr bwMode="auto">
          <a:xfrm rot="4800000">
            <a:off x="2504282" y="3082131"/>
            <a:ext cx="58738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8" name="Oval 46"/>
          <p:cNvSpPr>
            <a:spLocks noChangeArrowheads="1"/>
          </p:cNvSpPr>
          <p:nvPr/>
        </p:nvSpPr>
        <p:spPr bwMode="auto">
          <a:xfrm rot="4800000">
            <a:off x="3937794" y="5049044"/>
            <a:ext cx="55563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9" name="Oval 47"/>
          <p:cNvSpPr>
            <a:spLocks noChangeArrowheads="1"/>
          </p:cNvSpPr>
          <p:nvPr/>
        </p:nvSpPr>
        <p:spPr bwMode="auto">
          <a:xfrm rot="4800000">
            <a:off x="5305426" y="4756150"/>
            <a:ext cx="50800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0" name="Text Box 48"/>
          <p:cNvSpPr txBox="1">
            <a:spLocks noChangeArrowheads="1"/>
          </p:cNvSpPr>
          <p:nvPr/>
        </p:nvSpPr>
        <p:spPr bwMode="auto">
          <a:xfrm>
            <a:off x="5700444" y="3675505"/>
            <a:ext cx="3200400" cy="398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1" i="1" dirty="0">
                <a:solidFill>
                  <a:srgbClr val="000000"/>
                </a:solidFill>
              </a:rPr>
              <a:t>f</a:t>
            </a:r>
            <a:r>
              <a:rPr lang="en-US" sz="2000" i="1" dirty="0">
                <a:solidFill>
                  <a:srgbClr val="000000"/>
                </a:solidFill>
              </a:rPr>
              <a:t>(</a:t>
            </a:r>
            <a:r>
              <a:rPr lang="en-US" sz="2000" b="1" i="1" dirty="0" err="1">
                <a:solidFill>
                  <a:srgbClr val="000000"/>
                </a:solidFill>
              </a:rPr>
              <a:t>x</a:t>
            </a:r>
            <a:r>
              <a:rPr lang="en-US" sz="2000" i="1" dirty="0" err="1">
                <a:solidFill>
                  <a:srgbClr val="000000"/>
                </a:solidFill>
              </a:rPr>
              <a:t>,</a:t>
            </a:r>
            <a:r>
              <a:rPr lang="en-US" sz="2000" b="1" i="1" dirty="0" err="1">
                <a:solidFill>
                  <a:srgbClr val="00CC00"/>
                </a:solidFill>
              </a:rPr>
              <a:t>w</a:t>
            </a:r>
            <a:r>
              <a:rPr lang="en-US" sz="2000" i="1" dirty="0" err="1">
                <a:solidFill>
                  <a:srgbClr val="00CC00"/>
                </a:solidFill>
              </a:rPr>
              <a:t>,b</a:t>
            </a:r>
            <a:r>
              <a:rPr lang="en-US" sz="2000" i="1" dirty="0">
                <a:solidFill>
                  <a:srgbClr val="000000"/>
                </a:solidFill>
              </a:rPr>
              <a:t>) = sign(</a:t>
            </a:r>
            <a:r>
              <a:rPr lang="en-US" sz="2000" b="1" i="1" dirty="0">
                <a:solidFill>
                  <a:srgbClr val="00CC00"/>
                </a:solidFill>
              </a:rPr>
              <a:t>w</a:t>
            </a:r>
            <a:r>
              <a:rPr lang="en-US" sz="2000" b="1" i="1" dirty="0">
                <a:solidFill>
                  <a:srgbClr val="000000"/>
                </a:solidFill>
              </a:rPr>
              <a:t>. x</a:t>
            </a:r>
            <a:r>
              <a:rPr lang="en-US" sz="2000" i="1" dirty="0">
                <a:solidFill>
                  <a:srgbClr val="00CC00"/>
                </a:solidFill>
              </a:rPr>
              <a:t> </a:t>
            </a:r>
            <a:r>
              <a:rPr lang="en-US" sz="2000" i="1" dirty="0">
                <a:solidFill>
                  <a:srgbClr val="000000"/>
                </a:solidFill>
              </a:rPr>
              <a:t>+ </a:t>
            </a:r>
            <a:r>
              <a:rPr lang="en-US" sz="2000" i="1" dirty="0">
                <a:solidFill>
                  <a:srgbClr val="00CC00"/>
                </a:solidFill>
              </a:rPr>
              <a:t>b</a:t>
            </a:r>
            <a:r>
              <a:rPr lang="en-US" sz="2000" i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531" name="Text Box 49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2" name="Text Box 50"/>
          <p:cNvSpPr txBox="1">
            <a:spLocks noChangeArrowheads="1"/>
          </p:cNvSpPr>
          <p:nvPr/>
        </p:nvSpPr>
        <p:spPr bwMode="auto">
          <a:xfrm>
            <a:off x="6428803" y="4606759"/>
            <a:ext cx="2209800" cy="7032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How would you classify this data?</a:t>
            </a:r>
          </a:p>
        </p:txBody>
      </p:sp>
    </p:spTree>
    <p:extLst>
      <p:ext uri="{BB962C8B-B14F-4D97-AF65-F5344CB8AC3E}">
        <p14:creationId xmlns:p14="http://schemas.microsoft.com/office/powerpoint/2010/main" val="793194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/>
              <a:t>Copyright © 2001, 2003, Andrew W. Moore</a:t>
            </a:r>
          </a:p>
        </p:txBody>
      </p:sp>
      <p:sp>
        <p:nvSpPr>
          <p:cNvPr id="2867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225425"/>
            <a:ext cx="4648200" cy="763588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Classifiers</a:t>
            </a:r>
            <a:endParaRPr lang="fr-FR" dirty="0"/>
          </a:p>
        </p:txBody>
      </p:sp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5334000" y="782638"/>
            <a:ext cx="1600200" cy="642937"/>
          </a:xfrm>
          <a:prstGeom prst="rect">
            <a:avLst/>
          </a:prstGeom>
          <a:solidFill>
            <a:srgbClr val="FFCC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i="1">
                <a:solidFill>
                  <a:srgbClr val="000000"/>
                </a:solidFill>
              </a:rPr>
              <a:t>f </a:t>
            </a:r>
            <a:r>
              <a:rPr lang="en-US" sz="2000">
                <a:solidFill>
                  <a:srgbClr val="000000"/>
                </a:solidFill>
              </a:rPr>
              <a:t>        </a:t>
            </a:r>
          </a:p>
        </p:txBody>
      </p:sp>
      <p:sp>
        <p:nvSpPr>
          <p:cNvPr id="28677" name="Line 3"/>
          <p:cNvSpPr>
            <a:spLocks noChangeShapeType="1"/>
          </p:cNvSpPr>
          <p:nvPr/>
        </p:nvSpPr>
        <p:spPr bwMode="auto">
          <a:xfrm>
            <a:off x="3962400" y="1066800"/>
            <a:ext cx="1371600" cy="1588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78" name="Text Box 4"/>
          <p:cNvSpPr txBox="1">
            <a:spLocks noChangeArrowheads="1"/>
          </p:cNvSpPr>
          <p:nvPr/>
        </p:nvSpPr>
        <p:spPr bwMode="auto">
          <a:xfrm>
            <a:off x="3505200" y="762000"/>
            <a:ext cx="609600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1" i="1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28679" name="Line 5"/>
          <p:cNvSpPr>
            <a:spLocks noChangeShapeType="1"/>
          </p:cNvSpPr>
          <p:nvPr/>
        </p:nvSpPr>
        <p:spPr bwMode="auto">
          <a:xfrm>
            <a:off x="6019800" y="381000"/>
            <a:ext cx="1588" cy="381000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80" name="Text Box 6"/>
          <p:cNvSpPr txBox="1">
            <a:spLocks noChangeArrowheads="1"/>
          </p:cNvSpPr>
          <p:nvPr/>
        </p:nvSpPr>
        <p:spPr bwMode="auto">
          <a:xfrm>
            <a:off x="5791200" y="0"/>
            <a:ext cx="381000" cy="581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>
                <a:solidFill>
                  <a:srgbClr val="00CC00"/>
                </a:solidFill>
                <a:latin typeface="Symbol" charset="2"/>
              </a:rPr>
              <a:t></a:t>
            </a:r>
          </a:p>
        </p:txBody>
      </p:sp>
      <p:sp>
        <p:nvSpPr>
          <p:cNvPr id="28681" name="Line 7"/>
          <p:cNvSpPr>
            <a:spLocks noChangeShapeType="1"/>
          </p:cNvSpPr>
          <p:nvPr/>
        </p:nvSpPr>
        <p:spPr bwMode="auto">
          <a:xfrm>
            <a:off x="6934200" y="1066800"/>
            <a:ext cx="1371600" cy="1588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82" name="Text Box 8"/>
          <p:cNvSpPr txBox="1">
            <a:spLocks noChangeArrowheads="1"/>
          </p:cNvSpPr>
          <p:nvPr/>
        </p:nvSpPr>
        <p:spPr bwMode="auto">
          <a:xfrm>
            <a:off x="8305800" y="838200"/>
            <a:ext cx="838200" cy="581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>
                <a:solidFill>
                  <a:srgbClr val="000000"/>
                </a:solidFill>
              </a:rPr>
              <a:t>y</a:t>
            </a:r>
            <a:r>
              <a:rPr lang="en-US" sz="3200" baseline="30000">
                <a:solidFill>
                  <a:srgbClr val="000000"/>
                </a:solidFill>
              </a:rPr>
              <a:t>est</a:t>
            </a:r>
          </a:p>
        </p:txBody>
      </p:sp>
      <p:sp>
        <p:nvSpPr>
          <p:cNvPr id="28683" name="Text Box 9"/>
          <p:cNvSpPr txBox="1">
            <a:spLocks noChangeArrowheads="1"/>
          </p:cNvSpPr>
          <p:nvPr/>
        </p:nvSpPr>
        <p:spPr bwMode="auto">
          <a:xfrm>
            <a:off x="838200" y="1905000"/>
            <a:ext cx="1905000" cy="862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0000"/>
                </a:solidFill>
              </a:rPr>
              <a:t>denotes +1</a:t>
            </a:r>
          </a:p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0000"/>
                </a:solidFill>
              </a:rPr>
              <a:t>denotes -1</a:t>
            </a:r>
          </a:p>
        </p:txBody>
      </p:sp>
      <p:sp>
        <p:nvSpPr>
          <p:cNvPr id="28684" name="Oval 10"/>
          <p:cNvSpPr>
            <a:spLocks noChangeArrowheads="1"/>
          </p:cNvSpPr>
          <p:nvPr/>
        </p:nvSpPr>
        <p:spPr bwMode="auto">
          <a:xfrm rot="4800000">
            <a:off x="915194" y="2056606"/>
            <a:ext cx="58738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Oval 11"/>
          <p:cNvSpPr>
            <a:spLocks noChangeArrowheads="1"/>
          </p:cNvSpPr>
          <p:nvPr/>
        </p:nvSpPr>
        <p:spPr bwMode="auto">
          <a:xfrm rot="5880000">
            <a:off x="915988" y="2513012"/>
            <a:ext cx="50800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Line 12"/>
          <p:cNvSpPr>
            <a:spLocks noChangeShapeType="1"/>
          </p:cNvSpPr>
          <p:nvPr/>
        </p:nvSpPr>
        <p:spPr bwMode="auto">
          <a:xfrm>
            <a:off x="2590800" y="2209800"/>
            <a:ext cx="1588" cy="3505200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7" name="Line 13"/>
          <p:cNvSpPr>
            <a:spLocks noChangeShapeType="1"/>
          </p:cNvSpPr>
          <p:nvPr/>
        </p:nvSpPr>
        <p:spPr bwMode="auto">
          <a:xfrm>
            <a:off x="2438400" y="5562600"/>
            <a:ext cx="3657600" cy="1588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8" name="Oval 14"/>
          <p:cNvSpPr>
            <a:spLocks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9" name="Oval 15"/>
          <p:cNvSpPr>
            <a:spLocks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0" name="Oval 16"/>
          <p:cNvSpPr>
            <a:spLocks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1" name="Oval 17"/>
          <p:cNvSpPr>
            <a:spLocks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2" name="Oval 18"/>
          <p:cNvSpPr>
            <a:spLocks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Oval 19"/>
          <p:cNvSpPr>
            <a:spLocks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4" name="Oval 20"/>
          <p:cNvSpPr>
            <a:spLocks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5" name="Oval 21"/>
          <p:cNvSpPr>
            <a:spLocks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Oval 22"/>
          <p:cNvSpPr>
            <a:spLocks noChangeArrowheads="1"/>
          </p:cNvSpPr>
          <p:nvPr/>
        </p:nvSpPr>
        <p:spPr bwMode="auto">
          <a:xfrm rot="-1140000">
            <a:off x="3886200" y="4443413"/>
            <a:ext cx="5397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7" name="Oval 23"/>
          <p:cNvSpPr>
            <a:spLocks noChangeArrowheads="1"/>
          </p:cNvSpPr>
          <p:nvPr/>
        </p:nvSpPr>
        <p:spPr bwMode="auto">
          <a:xfrm rot="-1140000">
            <a:off x="6003925" y="3230563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8" name="Oval 24"/>
          <p:cNvSpPr>
            <a:spLocks noChangeArrowheads="1"/>
          </p:cNvSpPr>
          <p:nvPr/>
        </p:nvSpPr>
        <p:spPr bwMode="auto">
          <a:xfrm rot="-1140000">
            <a:off x="5295900" y="4546600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9" name="Oval 25"/>
          <p:cNvSpPr>
            <a:spLocks noChangeArrowheads="1"/>
          </p:cNvSpPr>
          <p:nvPr/>
        </p:nvSpPr>
        <p:spPr bwMode="auto">
          <a:xfrm rot="-1140000">
            <a:off x="3124200" y="2668588"/>
            <a:ext cx="60325" cy="508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0" name="Oval 26"/>
          <p:cNvSpPr>
            <a:spLocks noChangeArrowheads="1"/>
          </p:cNvSpPr>
          <p:nvPr/>
        </p:nvSpPr>
        <p:spPr bwMode="auto">
          <a:xfrm rot="-1140000">
            <a:off x="4711700" y="3586163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1" name="Oval 27"/>
          <p:cNvSpPr>
            <a:spLocks noChangeArrowheads="1"/>
          </p:cNvSpPr>
          <p:nvPr/>
        </p:nvSpPr>
        <p:spPr bwMode="auto">
          <a:xfrm rot="-1140000">
            <a:off x="5865813" y="4497388"/>
            <a:ext cx="6032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2" name="Oval 28"/>
          <p:cNvSpPr>
            <a:spLocks noChangeArrowheads="1"/>
          </p:cNvSpPr>
          <p:nvPr/>
        </p:nvSpPr>
        <p:spPr bwMode="auto">
          <a:xfrm rot="-1140000">
            <a:off x="3113088" y="3641725"/>
            <a:ext cx="6032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3" name="Oval 29"/>
          <p:cNvSpPr>
            <a:spLocks noChangeArrowheads="1"/>
          </p:cNvSpPr>
          <p:nvPr/>
        </p:nvSpPr>
        <p:spPr bwMode="auto">
          <a:xfrm rot="5880000">
            <a:off x="3868738" y="3059113"/>
            <a:ext cx="47625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4" name="Oval 30"/>
          <p:cNvSpPr>
            <a:spLocks noChangeArrowheads="1"/>
          </p:cNvSpPr>
          <p:nvPr/>
        </p:nvSpPr>
        <p:spPr bwMode="auto">
          <a:xfrm rot="5880000">
            <a:off x="4136232" y="5244306"/>
            <a:ext cx="55562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5" name="Oval 31"/>
          <p:cNvSpPr>
            <a:spLocks noChangeArrowheads="1"/>
          </p:cNvSpPr>
          <p:nvPr/>
        </p:nvSpPr>
        <p:spPr bwMode="auto">
          <a:xfrm rot="5880000">
            <a:off x="3116263" y="4100513"/>
            <a:ext cx="47625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6" name="Oval 32"/>
          <p:cNvSpPr>
            <a:spLocks noChangeArrowheads="1"/>
          </p:cNvSpPr>
          <p:nvPr/>
        </p:nvSpPr>
        <p:spPr bwMode="auto">
          <a:xfrm rot="5880000">
            <a:off x="4344988" y="2395538"/>
            <a:ext cx="47625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7" name="Oval 33"/>
          <p:cNvSpPr>
            <a:spLocks noChangeArrowheads="1"/>
          </p:cNvSpPr>
          <p:nvPr/>
        </p:nvSpPr>
        <p:spPr bwMode="auto">
          <a:xfrm rot="5880000">
            <a:off x="5304632" y="4145756"/>
            <a:ext cx="58738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8" name="Oval 34"/>
          <p:cNvSpPr>
            <a:spLocks noChangeArrowheads="1"/>
          </p:cNvSpPr>
          <p:nvPr/>
        </p:nvSpPr>
        <p:spPr bwMode="auto">
          <a:xfrm rot="5880000">
            <a:off x="4371975" y="4081463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9" name="Oval 35"/>
          <p:cNvSpPr>
            <a:spLocks noChangeArrowheads="1"/>
          </p:cNvSpPr>
          <p:nvPr/>
        </p:nvSpPr>
        <p:spPr bwMode="auto">
          <a:xfrm rot="5880000">
            <a:off x="5621338" y="3365500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10" name="Oval 36"/>
          <p:cNvSpPr>
            <a:spLocks noChangeArrowheads="1"/>
          </p:cNvSpPr>
          <p:nvPr/>
        </p:nvSpPr>
        <p:spPr bwMode="auto">
          <a:xfrm rot="5880000">
            <a:off x="3089275" y="2347913"/>
            <a:ext cx="47625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11" name="Oval 37"/>
          <p:cNvSpPr>
            <a:spLocks noChangeArrowheads="1"/>
          </p:cNvSpPr>
          <p:nvPr/>
        </p:nvSpPr>
        <p:spPr bwMode="auto">
          <a:xfrm rot="5880000">
            <a:off x="5262563" y="3275013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12" name="Oval 38"/>
          <p:cNvSpPr>
            <a:spLocks noChangeArrowheads="1"/>
          </p:cNvSpPr>
          <p:nvPr/>
        </p:nvSpPr>
        <p:spPr bwMode="auto">
          <a:xfrm rot="5880000">
            <a:off x="5117307" y="4720431"/>
            <a:ext cx="58738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13" name="Oval 39"/>
          <p:cNvSpPr>
            <a:spLocks noChangeArrowheads="1"/>
          </p:cNvSpPr>
          <p:nvPr/>
        </p:nvSpPr>
        <p:spPr bwMode="auto">
          <a:xfrm rot="4800000">
            <a:off x="3498057" y="3534569"/>
            <a:ext cx="58737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14" name="Oval 40"/>
          <p:cNvSpPr>
            <a:spLocks noChangeArrowheads="1"/>
          </p:cNvSpPr>
          <p:nvPr/>
        </p:nvSpPr>
        <p:spPr bwMode="auto">
          <a:xfrm rot="4800000">
            <a:off x="4651375" y="5253038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15" name="Oval 41"/>
          <p:cNvSpPr>
            <a:spLocks noChangeArrowheads="1"/>
          </p:cNvSpPr>
          <p:nvPr/>
        </p:nvSpPr>
        <p:spPr bwMode="auto">
          <a:xfrm rot="4800000">
            <a:off x="4346575" y="4872038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16" name="Oval 42"/>
          <p:cNvSpPr>
            <a:spLocks noChangeArrowheads="1"/>
          </p:cNvSpPr>
          <p:nvPr/>
        </p:nvSpPr>
        <p:spPr bwMode="auto">
          <a:xfrm rot="4800000">
            <a:off x="2817019" y="3734594"/>
            <a:ext cx="58737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17" name="Oval 43"/>
          <p:cNvSpPr>
            <a:spLocks noChangeArrowheads="1"/>
          </p:cNvSpPr>
          <p:nvPr/>
        </p:nvSpPr>
        <p:spPr bwMode="auto">
          <a:xfrm rot="4800000">
            <a:off x="3714751" y="2774950"/>
            <a:ext cx="50800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18" name="Oval 44"/>
          <p:cNvSpPr>
            <a:spLocks noChangeArrowheads="1"/>
          </p:cNvSpPr>
          <p:nvPr/>
        </p:nvSpPr>
        <p:spPr bwMode="auto">
          <a:xfrm rot="4800000">
            <a:off x="4357688" y="4364037"/>
            <a:ext cx="50800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19" name="Oval 45"/>
          <p:cNvSpPr>
            <a:spLocks noChangeArrowheads="1"/>
          </p:cNvSpPr>
          <p:nvPr/>
        </p:nvSpPr>
        <p:spPr bwMode="auto">
          <a:xfrm rot="4800000">
            <a:off x="2504282" y="3082131"/>
            <a:ext cx="58738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0" name="Oval 46"/>
          <p:cNvSpPr>
            <a:spLocks noChangeArrowheads="1"/>
          </p:cNvSpPr>
          <p:nvPr/>
        </p:nvSpPr>
        <p:spPr bwMode="auto">
          <a:xfrm rot="4800000">
            <a:off x="3937794" y="5049044"/>
            <a:ext cx="55563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1" name="Oval 47"/>
          <p:cNvSpPr>
            <a:spLocks noChangeArrowheads="1"/>
          </p:cNvSpPr>
          <p:nvPr/>
        </p:nvSpPr>
        <p:spPr bwMode="auto">
          <a:xfrm rot="4800000">
            <a:off x="5305426" y="4756150"/>
            <a:ext cx="50800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2" name="Text Box 48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8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1" i="1">
                <a:solidFill>
                  <a:srgbClr val="000000"/>
                </a:solidFill>
              </a:rPr>
              <a:t>f</a:t>
            </a:r>
            <a:r>
              <a:rPr lang="en-US" sz="2000" i="1">
                <a:solidFill>
                  <a:srgbClr val="000000"/>
                </a:solidFill>
              </a:rPr>
              <a:t>(</a:t>
            </a:r>
            <a:r>
              <a:rPr lang="en-US" sz="2000" b="1" i="1">
                <a:solidFill>
                  <a:srgbClr val="000000"/>
                </a:solidFill>
              </a:rPr>
              <a:t>x</a:t>
            </a:r>
            <a:r>
              <a:rPr lang="en-US" sz="2000" i="1">
                <a:solidFill>
                  <a:srgbClr val="000000"/>
                </a:solidFill>
              </a:rPr>
              <a:t>,</a:t>
            </a:r>
            <a:r>
              <a:rPr lang="en-US" sz="2000" b="1" i="1">
                <a:solidFill>
                  <a:srgbClr val="00CC00"/>
                </a:solidFill>
              </a:rPr>
              <a:t>w</a:t>
            </a:r>
            <a:r>
              <a:rPr lang="en-US" sz="2000" i="1">
                <a:solidFill>
                  <a:srgbClr val="00CC00"/>
                </a:solidFill>
              </a:rPr>
              <a:t>,b</a:t>
            </a:r>
            <a:r>
              <a:rPr lang="en-US" sz="2000" i="1">
                <a:solidFill>
                  <a:srgbClr val="000000"/>
                </a:solidFill>
              </a:rPr>
              <a:t>) = sign(</a:t>
            </a:r>
            <a:r>
              <a:rPr lang="en-US" sz="2000" b="1" i="1">
                <a:solidFill>
                  <a:srgbClr val="00CC00"/>
                </a:solidFill>
              </a:rPr>
              <a:t>w</a:t>
            </a:r>
            <a:r>
              <a:rPr lang="en-US" sz="2000" b="1" i="1">
                <a:solidFill>
                  <a:srgbClr val="000000"/>
                </a:solidFill>
              </a:rPr>
              <a:t>. x</a:t>
            </a:r>
            <a:r>
              <a:rPr lang="en-US" sz="2000" i="1">
                <a:solidFill>
                  <a:srgbClr val="00CC00"/>
                </a:solidFill>
              </a:rPr>
              <a:t> </a:t>
            </a:r>
            <a:r>
              <a:rPr lang="en-US" sz="2000" i="1">
                <a:solidFill>
                  <a:srgbClr val="000000"/>
                </a:solidFill>
              </a:rPr>
              <a:t>- </a:t>
            </a:r>
            <a:r>
              <a:rPr lang="en-US" sz="2000" i="1">
                <a:solidFill>
                  <a:srgbClr val="00CC00"/>
                </a:solidFill>
              </a:rPr>
              <a:t>b</a:t>
            </a:r>
            <a:r>
              <a:rPr lang="en-US" sz="2000" i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8723" name="Line 49"/>
          <p:cNvSpPr>
            <a:spLocks noChangeShapeType="1"/>
          </p:cNvSpPr>
          <p:nvPr/>
        </p:nvSpPr>
        <p:spPr bwMode="auto">
          <a:xfrm flipV="1">
            <a:off x="3429000" y="1674813"/>
            <a:ext cx="1447800" cy="40417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24" name="Text Box 50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5" name="Text Box 51"/>
          <p:cNvSpPr txBox="1">
            <a:spLocks noChangeArrowheads="1"/>
          </p:cNvSpPr>
          <p:nvPr/>
        </p:nvSpPr>
        <p:spPr bwMode="auto">
          <a:xfrm>
            <a:off x="6400800" y="3352800"/>
            <a:ext cx="2209800" cy="1935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0000"/>
                </a:solidFill>
              </a:rPr>
              <a:t>Any of these would be fine..</a:t>
            </a:r>
          </a:p>
          <a:p>
            <a:pPr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>
              <a:solidFill>
                <a:srgbClr val="000000"/>
              </a:solidFill>
            </a:endParaRPr>
          </a:p>
          <a:p>
            <a:pPr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0000"/>
                </a:solidFill>
              </a:rPr>
              <a:t>..but which is best?</a:t>
            </a:r>
          </a:p>
        </p:txBody>
      </p:sp>
      <p:sp>
        <p:nvSpPr>
          <p:cNvPr id="28726" name="Line 52"/>
          <p:cNvSpPr>
            <a:spLocks noChangeShapeType="1"/>
          </p:cNvSpPr>
          <p:nvPr/>
        </p:nvSpPr>
        <p:spPr bwMode="auto">
          <a:xfrm flipV="1">
            <a:off x="2286000" y="2360613"/>
            <a:ext cx="4038600" cy="25939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27" name="Line 53"/>
          <p:cNvSpPr>
            <a:spLocks noChangeShapeType="1"/>
          </p:cNvSpPr>
          <p:nvPr/>
        </p:nvSpPr>
        <p:spPr bwMode="auto">
          <a:xfrm flipV="1">
            <a:off x="2590800" y="2208213"/>
            <a:ext cx="3124200" cy="30511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28" name="Line 54"/>
          <p:cNvSpPr>
            <a:spLocks noChangeShapeType="1"/>
          </p:cNvSpPr>
          <p:nvPr/>
        </p:nvSpPr>
        <p:spPr bwMode="auto">
          <a:xfrm flipV="1">
            <a:off x="2057400" y="2436813"/>
            <a:ext cx="4800600" cy="22129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29" name="Line 55"/>
          <p:cNvSpPr>
            <a:spLocks noChangeShapeType="1"/>
          </p:cNvSpPr>
          <p:nvPr/>
        </p:nvSpPr>
        <p:spPr bwMode="auto">
          <a:xfrm flipV="1">
            <a:off x="2438400" y="2208213"/>
            <a:ext cx="3810000" cy="28225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30" name="Line 56"/>
          <p:cNvSpPr>
            <a:spLocks noChangeShapeType="1"/>
          </p:cNvSpPr>
          <p:nvPr/>
        </p:nvSpPr>
        <p:spPr bwMode="auto">
          <a:xfrm flipV="1">
            <a:off x="2362200" y="1903413"/>
            <a:ext cx="3886200" cy="33559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31" name="Line 57"/>
          <p:cNvSpPr>
            <a:spLocks noChangeShapeType="1"/>
          </p:cNvSpPr>
          <p:nvPr/>
        </p:nvSpPr>
        <p:spPr bwMode="auto">
          <a:xfrm flipV="1">
            <a:off x="2590800" y="1751013"/>
            <a:ext cx="3429000" cy="33559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32" name="Line 58"/>
          <p:cNvSpPr>
            <a:spLocks noChangeShapeType="1"/>
          </p:cNvSpPr>
          <p:nvPr/>
        </p:nvSpPr>
        <p:spPr bwMode="auto">
          <a:xfrm flipV="1">
            <a:off x="2819400" y="2132013"/>
            <a:ext cx="2743200" cy="35083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33" name="Line 59"/>
          <p:cNvSpPr>
            <a:spLocks noChangeShapeType="1"/>
          </p:cNvSpPr>
          <p:nvPr/>
        </p:nvSpPr>
        <p:spPr bwMode="auto">
          <a:xfrm flipV="1">
            <a:off x="2362200" y="2208213"/>
            <a:ext cx="4114800" cy="28225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138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Composant d’apprentissage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883277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La conception d’un composant d’apprentissage est affecté par:</a:t>
            </a:r>
          </a:p>
          <a:p>
            <a:pPr lvl="1"/>
            <a:r>
              <a:rPr lang="fr-FR" dirty="0"/>
              <a:t>Composants qui doivent être appris</a:t>
            </a:r>
          </a:p>
          <a:p>
            <a:pPr lvl="1"/>
            <a:r>
              <a:rPr lang="fr-FR" dirty="0"/>
              <a:t>Connaissance a priori qu’a l’agent</a:t>
            </a:r>
          </a:p>
          <a:p>
            <a:pPr lvl="1"/>
            <a:r>
              <a:rPr lang="fr-FR" dirty="0"/>
              <a:t>Représentation utilisée pour les données et le composant</a:t>
            </a:r>
          </a:p>
          <a:p>
            <a:pPr lvl="1"/>
            <a:r>
              <a:rPr lang="fr-FR" dirty="0"/>
              <a:t>Feedback dont on dispose pour apprendre</a:t>
            </a:r>
          </a:p>
          <a:p>
            <a:r>
              <a:rPr lang="fr-FR" dirty="0"/>
              <a:t>Type d’apprentissage</a:t>
            </a:r>
          </a:p>
          <a:p>
            <a:pPr lvl="1"/>
            <a:r>
              <a:rPr lang="fr-FR" dirty="0">
                <a:solidFill>
                  <a:srgbClr val="A03A86"/>
                </a:solidFill>
              </a:rPr>
              <a:t>Inductif</a:t>
            </a:r>
            <a:r>
              <a:rPr lang="fr-FR" dirty="0"/>
              <a:t>: une règle générale à partir de cas particuliers</a:t>
            </a:r>
          </a:p>
          <a:p>
            <a:pPr lvl="1"/>
            <a:r>
              <a:rPr lang="fr-FR" dirty="0">
                <a:solidFill>
                  <a:srgbClr val="A03A86"/>
                </a:solidFill>
              </a:rPr>
              <a:t>Déductif</a:t>
            </a:r>
            <a:r>
              <a:rPr lang="fr-FR" dirty="0"/>
              <a:t> / Analytique:  on part d’une règle pour en dériver une autre</a:t>
            </a:r>
          </a:p>
          <a:p>
            <a:r>
              <a:rPr lang="fr-FR" dirty="0"/>
              <a:t>Type de représentation</a:t>
            </a:r>
          </a:p>
          <a:p>
            <a:pPr lvl="1"/>
            <a:r>
              <a:rPr lang="fr-FR" dirty="0"/>
              <a:t>Factorisé = caractéristiques</a:t>
            </a:r>
          </a:p>
          <a:p>
            <a:pPr lvl="1"/>
            <a:r>
              <a:rPr lang="fr-FR" dirty="0"/>
              <a:t>Autre structures possibles (relationnelles / séquentielles / </a:t>
            </a:r>
            <a:r>
              <a:rPr lang="fr-FR" dirty="0" err="1"/>
              <a:t>GNNs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Cf. </a:t>
            </a:r>
            <a:r>
              <a:rPr lang="fr-FR" dirty="0" err="1">
                <a:hlinkClick r:id="rId2"/>
              </a:rPr>
              <a:t>Geometric</a:t>
            </a:r>
            <a:r>
              <a:rPr lang="fr-FR" dirty="0">
                <a:hlinkClick r:id="rId2"/>
              </a:rPr>
              <a:t> Deep-</a:t>
            </a:r>
            <a:r>
              <a:rPr lang="fr-FR" dirty="0" err="1">
                <a:hlinkClick r:id="rId2"/>
              </a:rPr>
              <a:t>learning</a:t>
            </a:r>
            <a:endParaRPr lang="fr-FR" dirty="0"/>
          </a:p>
          <a:p>
            <a:r>
              <a:rPr lang="fr-FR" dirty="0"/>
              <a:t>Type de feedback:</a:t>
            </a:r>
          </a:p>
          <a:p>
            <a:pPr lvl="1"/>
            <a:r>
              <a:rPr lang="fr-FR" dirty="0"/>
              <a:t>Apprentissage </a:t>
            </a:r>
            <a:r>
              <a:rPr lang="fr-FR" dirty="0">
                <a:solidFill>
                  <a:srgbClr val="A03A86"/>
                </a:solidFill>
              </a:rPr>
              <a:t>supervisé</a:t>
            </a:r>
            <a:r>
              <a:rPr lang="fr-FR" dirty="0"/>
              <a:t>: les réponses correctes pour chaque exemple</a:t>
            </a:r>
          </a:p>
          <a:p>
            <a:pPr lvl="1"/>
            <a:r>
              <a:rPr lang="fr-FR" dirty="0"/>
              <a:t>Apprentissage </a:t>
            </a:r>
            <a:r>
              <a:rPr lang="fr-FR" dirty="0">
                <a:solidFill>
                  <a:srgbClr val="A03A86"/>
                </a:solidFill>
              </a:rPr>
              <a:t>non-supervisé</a:t>
            </a:r>
            <a:r>
              <a:rPr lang="fr-FR" dirty="0"/>
              <a:t>: pas de réponses correctes, découverte des structures (</a:t>
            </a:r>
            <a:r>
              <a:rPr lang="fr-FR" dirty="0" err="1"/>
              <a:t>e.g</a:t>
            </a:r>
            <a:r>
              <a:rPr lang="fr-FR" dirty="0"/>
              <a:t>. clusters)</a:t>
            </a:r>
          </a:p>
          <a:p>
            <a:pPr lvl="1"/>
            <a:r>
              <a:rPr lang="fr-FR" dirty="0"/>
              <a:t>Apprentissage </a:t>
            </a:r>
            <a:r>
              <a:rPr lang="fr-FR" dirty="0">
                <a:solidFill>
                  <a:srgbClr val="A03A86"/>
                </a:solidFill>
              </a:rPr>
              <a:t>par renforcement</a:t>
            </a:r>
            <a:r>
              <a:rPr lang="fr-FR" dirty="0"/>
              <a:t>: système de récompense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0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/>
              <a:t>Copyright © 2001, 2003, Andrew W. Moore</a:t>
            </a:r>
          </a:p>
        </p:txBody>
      </p:sp>
      <p:grpSp>
        <p:nvGrpSpPr>
          <p:cNvPr id="30723" name="Group 1"/>
          <p:cNvGrpSpPr>
            <a:grpSpLocks/>
          </p:cNvGrpSpPr>
          <p:nvPr/>
        </p:nvGrpSpPr>
        <p:grpSpPr bwMode="auto">
          <a:xfrm>
            <a:off x="-701675" y="-9015413"/>
            <a:ext cx="9374188" cy="26184226"/>
            <a:chOff x="-442" y="-5679"/>
            <a:chExt cx="5905" cy="16494"/>
          </a:xfrm>
        </p:grpSpPr>
        <p:sp>
          <p:nvSpPr>
            <p:cNvPr id="30774" name="Line 2"/>
            <p:cNvSpPr>
              <a:spLocks noChangeShapeType="1"/>
            </p:cNvSpPr>
            <p:nvPr/>
          </p:nvSpPr>
          <p:spPr bwMode="auto">
            <a:xfrm flipV="1">
              <a:off x="-361" y="-5453"/>
              <a:ext cx="5744" cy="16044"/>
            </a:xfrm>
            <a:prstGeom prst="line">
              <a:avLst/>
            </a:prstGeom>
            <a:noFill/>
            <a:ln w="104760">
              <a:solidFill>
                <a:srgbClr val="FFCF0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75" name="Line 3"/>
            <p:cNvSpPr>
              <a:spLocks noChangeShapeType="1"/>
            </p:cNvSpPr>
            <p:nvPr/>
          </p:nvSpPr>
          <p:spPr bwMode="auto">
            <a:xfrm flipV="1">
              <a:off x="-442" y="-5680"/>
              <a:ext cx="5906" cy="1649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72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225425"/>
            <a:ext cx="4648200" cy="763588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dirty="0"/>
              <a:t>Classifier </a:t>
            </a:r>
            <a:r>
              <a:rPr lang="fr-FR" dirty="0" err="1"/>
              <a:t>Margin</a:t>
            </a:r>
            <a:endParaRPr lang="fr-FR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5334000" y="782638"/>
            <a:ext cx="1600200" cy="642937"/>
          </a:xfrm>
          <a:prstGeom prst="rect">
            <a:avLst/>
          </a:prstGeom>
          <a:solidFill>
            <a:srgbClr val="FFCC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i="1">
                <a:solidFill>
                  <a:srgbClr val="000000"/>
                </a:solidFill>
              </a:rPr>
              <a:t>f </a:t>
            </a:r>
            <a:r>
              <a:rPr lang="en-US" sz="2000">
                <a:solidFill>
                  <a:srgbClr val="000000"/>
                </a:solidFill>
              </a:rPr>
              <a:t>        </a:t>
            </a:r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3962400" y="1066800"/>
            <a:ext cx="1371600" cy="1588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27" name="Text Box 7"/>
          <p:cNvSpPr txBox="1">
            <a:spLocks noChangeArrowheads="1"/>
          </p:cNvSpPr>
          <p:nvPr/>
        </p:nvSpPr>
        <p:spPr bwMode="auto">
          <a:xfrm>
            <a:off x="3505200" y="762000"/>
            <a:ext cx="609600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1" i="1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>
            <a:off x="6019800" y="381000"/>
            <a:ext cx="1588" cy="381000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5791200" y="0"/>
            <a:ext cx="381000" cy="581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>
                <a:solidFill>
                  <a:srgbClr val="00CC00"/>
                </a:solidFill>
                <a:latin typeface="Symbol" charset="2"/>
              </a:rPr>
              <a:t></a:t>
            </a:r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>
            <a:off x="6934200" y="1066800"/>
            <a:ext cx="1371600" cy="1588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31" name="Text Box 11"/>
          <p:cNvSpPr txBox="1">
            <a:spLocks noChangeArrowheads="1"/>
          </p:cNvSpPr>
          <p:nvPr/>
        </p:nvSpPr>
        <p:spPr bwMode="auto">
          <a:xfrm>
            <a:off x="8305800" y="838200"/>
            <a:ext cx="838200" cy="581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>
                <a:solidFill>
                  <a:srgbClr val="000000"/>
                </a:solidFill>
              </a:rPr>
              <a:t>y</a:t>
            </a:r>
            <a:r>
              <a:rPr lang="en-US" sz="3200" baseline="30000">
                <a:solidFill>
                  <a:srgbClr val="000000"/>
                </a:solidFill>
              </a:rPr>
              <a:t>est</a:t>
            </a:r>
          </a:p>
        </p:txBody>
      </p:sp>
      <p:sp>
        <p:nvSpPr>
          <p:cNvPr id="30732" name="Text Box 12"/>
          <p:cNvSpPr txBox="1">
            <a:spLocks noChangeArrowheads="1"/>
          </p:cNvSpPr>
          <p:nvPr/>
        </p:nvSpPr>
        <p:spPr bwMode="auto">
          <a:xfrm>
            <a:off x="838200" y="1905000"/>
            <a:ext cx="1905000" cy="862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0000"/>
                </a:solidFill>
              </a:rPr>
              <a:t>denotes +1</a:t>
            </a:r>
          </a:p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0000"/>
                </a:solidFill>
              </a:rPr>
              <a:t>denotes -1</a:t>
            </a:r>
          </a:p>
        </p:txBody>
      </p:sp>
      <p:sp>
        <p:nvSpPr>
          <p:cNvPr id="30733" name="Oval 13"/>
          <p:cNvSpPr>
            <a:spLocks noChangeArrowheads="1"/>
          </p:cNvSpPr>
          <p:nvPr/>
        </p:nvSpPr>
        <p:spPr bwMode="auto">
          <a:xfrm rot="4800000">
            <a:off x="915194" y="2056606"/>
            <a:ext cx="58738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4" name="Oval 14"/>
          <p:cNvSpPr>
            <a:spLocks noChangeArrowheads="1"/>
          </p:cNvSpPr>
          <p:nvPr/>
        </p:nvSpPr>
        <p:spPr bwMode="auto">
          <a:xfrm rot="5880000">
            <a:off x="915988" y="2513012"/>
            <a:ext cx="50800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2590800" y="2209800"/>
            <a:ext cx="1588" cy="3505200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>
            <a:off x="2438400" y="5562600"/>
            <a:ext cx="3657600" cy="1588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7" name="Oval 17"/>
          <p:cNvSpPr>
            <a:spLocks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8" name="Oval 18"/>
          <p:cNvSpPr>
            <a:spLocks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9" name="Oval 19"/>
          <p:cNvSpPr>
            <a:spLocks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0" name="Oval 20"/>
          <p:cNvSpPr>
            <a:spLocks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1" name="Oval 21"/>
          <p:cNvSpPr>
            <a:spLocks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2" name="Oval 22"/>
          <p:cNvSpPr>
            <a:spLocks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3" name="Oval 23"/>
          <p:cNvSpPr>
            <a:spLocks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4" name="Oval 24"/>
          <p:cNvSpPr>
            <a:spLocks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5" name="Oval 25"/>
          <p:cNvSpPr>
            <a:spLocks noChangeArrowheads="1"/>
          </p:cNvSpPr>
          <p:nvPr/>
        </p:nvSpPr>
        <p:spPr bwMode="auto">
          <a:xfrm rot="-1140000">
            <a:off x="3886200" y="4443413"/>
            <a:ext cx="5397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6" name="Oval 26"/>
          <p:cNvSpPr>
            <a:spLocks noChangeArrowheads="1"/>
          </p:cNvSpPr>
          <p:nvPr/>
        </p:nvSpPr>
        <p:spPr bwMode="auto">
          <a:xfrm rot="-1140000">
            <a:off x="6003925" y="3230563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7" name="Oval 27"/>
          <p:cNvSpPr>
            <a:spLocks noChangeArrowheads="1"/>
          </p:cNvSpPr>
          <p:nvPr/>
        </p:nvSpPr>
        <p:spPr bwMode="auto">
          <a:xfrm rot="-1140000">
            <a:off x="5295900" y="4546600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8" name="Oval 28"/>
          <p:cNvSpPr>
            <a:spLocks noChangeArrowheads="1"/>
          </p:cNvSpPr>
          <p:nvPr/>
        </p:nvSpPr>
        <p:spPr bwMode="auto">
          <a:xfrm rot="-1140000">
            <a:off x="3124200" y="2668588"/>
            <a:ext cx="60325" cy="508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9" name="Oval 29"/>
          <p:cNvSpPr>
            <a:spLocks noChangeArrowheads="1"/>
          </p:cNvSpPr>
          <p:nvPr/>
        </p:nvSpPr>
        <p:spPr bwMode="auto">
          <a:xfrm rot="-1140000">
            <a:off x="4711700" y="3586163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50" name="Oval 30"/>
          <p:cNvSpPr>
            <a:spLocks noChangeArrowheads="1"/>
          </p:cNvSpPr>
          <p:nvPr/>
        </p:nvSpPr>
        <p:spPr bwMode="auto">
          <a:xfrm rot="-1140000">
            <a:off x="5865813" y="4497388"/>
            <a:ext cx="6032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51" name="Oval 31"/>
          <p:cNvSpPr>
            <a:spLocks noChangeArrowheads="1"/>
          </p:cNvSpPr>
          <p:nvPr/>
        </p:nvSpPr>
        <p:spPr bwMode="auto">
          <a:xfrm rot="-1140000">
            <a:off x="3113088" y="3641725"/>
            <a:ext cx="6032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52" name="Oval 32"/>
          <p:cNvSpPr>
            <a:spLocks noChangeArrowheads="1"/>
          </p:cNvSpPr>
          <p:nvPr/>
        </p:nvSpPr>
        <p:spPr bwMode="auto">
          <a:xfrm rot="5880000">
            <a:off x="3868738" y="3059113"/>
            <a:ext cx="47625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53" name="Oval 33"/>
          <p:cNvSpPr>
            <a:spLocks noChangeArrowheads="1"/>
          </p:cNvSpPr>
          <p:nvPr/>
        </p:nvSpPr>
        <p:spPr bwMode="auto">
          <a:xfrm rot="5880000">
            <a:off x="4136232" y="5244306"/>
            <a:ext cx="55562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54" name="Oval 34"/>
          <p:cNvSpPr>
            <a:spLocks noChangeArrowheads="1"/>
          </p:cNvSpPr>
          <p:nvPr/>
        </p:nvSpPr>
        <p:spPr bwMode="auto">
          <a:xfrm rot="5880000">
            <a:off x="3116263" y="4100513"/>
            <a:ext cx="47625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55" name="Oval 35"/>
          <p:cNvSpPr>
            <a:spLocks noChangeArrowheads="1"/>
          </p:cNvSpPr>
          <p:nvPr/>
        </p:nvSpPr>
        <p:spPr bwMode="auto">
          <a:xfrm rot="5880000">
            <a:off x="4344988" y="2395538"/>
            <a:ext cx="47625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56" name="Oval 36"/>
          <p:cNvSpPr>
            <a:spLocks noChangeArrowheads="1"/>
          </p:cNvSpPr>
          <p:nvPr/>
        </p:nvSpPr>
        <p:spPr bwMode="auto">
          <a:xfrm rot="5880000">
            <a:off x="5304632" y="4145756"/>
            <a:ext cx="58738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57" name="Oval 37"/>
          <p:cNvSpPr>
            <a:spLocks noChangeArrowheads="1"/>
          </p:cNvSpPr>
          <p:nvPr/>
        </p:nvSpPr>
        <p:spPr bwMode="auto">
          <a:xfrm rot="5880000">
            <a:off x="4371975" y="4081463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58" name="Oval 38"/>
          <p:cNvSpPr>
            <a:spLocks noChangeArrowheads="1"/>
          </p:cNvSpPr>
          <p:nvPr/>
        </p:nvSpPr>
        <p:spPr bwMode="auto">
          <a:xfrm rot="5880000">
            <a:off x="5621338" y="3365500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59" name="Oval 39"/>
          <p:cNvSpPr>
            <a:spLocks noChangeArrowheads="1"/>
          </p:cNvSpPr>
          <p:nvPr/>
        </p:nvSpPr>
        <p:spPr bwMode="auto">
          <a:xfrm rot="5880000">
            <a:off x="3089275" y="2347913"/>
            <a:ext cx="47625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60" name="Oval 40"/>
          <p:cNvSpPr>
            <a:spLocks noChangeArrowheads="1"/>
          </p:cNvSpPr>
          <p:nvPr/>
        </p:nvSpPr>
        <p:spPr bwMode="auto">
          <a:xfrm rot="5880000">
            <a:off x="5262563" y="3275013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61" name="Oval 41"/>
          <p:cNvSpPr>
            <a:spLocks noChangeArrowheads="1"/>
          </p:cNvSpPr>
          <p:nvPr/>
        </p:nvSpPr>
        <p:spPr bwMode="auto">
          <a:xfrm rot="5880000">
            <a:off x="5117307" y="4720431"/>
            <a:ext cx="58738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62" name="Oval 42"/>
          <p:cNvSpPr>
            <a:spLocks noChangeArrowheads="1"/>
          </p:cNvSpPr>
          <p:nvPr/>
        </p:nvSpPr>
        <p:spPr bwMode="auto">
          <a:xfrm rot="4800000">
            <a:off x="3498057" y="3534569"/>
            <a:ext cx="58737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63" name="Oval 43"/>
          <p:cNvSpPr>
            <a:spLocks noChangeArrowheads="1"/>
          </p:cNvSpPr>
          <p:nvPr/>
        </p:nvSpPr>
        <p:spPr bwMode="auto">
          <a:xfrm rot="4800000">
            <a:off x="4651375" y="5253038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64" name="Oval 44"/>
          <p:cNvSpPr>
            <a:spLocks noChangeArrowheads="1"/>
          </p:cNvSpPr>
          <p:nvPr/>
        </p:nvSpPr>
        <p:spPr bwMode="auto">
          <a:xfrm rot="4800000">
            <a:off x="4346575" y="4872038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65" name="Oval 45"/>
          <p:cNvSpPr>
            <a:spLocks noChangeArrowheads="1"/>
          </p:cNvSpPr>
          <p:nvPr/>
        </p:nvSpPr>
        <p:spPr bwMode="auto">
          <a:xfrm rot="4800000">
            <a:off x="2817019" y="3734594"/>
            <a:ext cx="58737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66" name="Oval 46"/>
          <p:cNvSpPr>
            <a:spLocks noChangeArrowheads="1"/>
          </p:cNvSpPr>
          <p:nvPr/>
        </p:nvSpPr>
        <p:spPr bwMode="auto">
          <a:xfrm rot="4800000">
            <a:off x="3714751" y="2774950"/>
            <a:ext cx="50800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67" name="Oval 47"/>
          <p:cNvSpPr>
            <a:spLocks noChangeArrowheads="1"/>
          </p:cNvSpPr>
          <p:nvPr/>
        </p:nvSpPr>
        <p:spPr bwMode="auto">
          <a:xfrm rot="4800000">
            <a:off x="4357688" y="4364037"/>
            <a:ext cx="50800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68" name="Oval 48"/>
          <p:cNvSpPr>
            <a:spLocks noChangeArrowheads="1"/>
          </p:cNvSpPr>
          <p:nvPr/>
        </p:nvSpPr>
        <p:spPr bwMode="auto">
          <a:xfrm rot="4800000">
            <a:off x="2504282" y="3082131"/>
            <a:ext cx="58738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69" name="Oval 49"/>
          <p:cNvSpPr>
            <a:spLocks noChangeArrowheads="1"/>
          </p:cNvSpPr>
          <p:nvPr/>
        </p:nvSpPr>
        <p:spPr bwMode="auto">
          <a:xfrm rot="4800000">
            <a:off x="3937794" y="5049044"/>
            <a:ext cx="55563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70" name="Oval 50"/>
          <p:cNvSpPr>
            <a:spLocks noChangeArrowheads="1"/>
          </p:cNvSpPr>
          <p:nvPr/>
        </p:nvSpPr>
        <p:spPr bwMode="auto">
          <a:xfrm rot="4800000">
            <a:off x="5305426" y="4756150"/>
            <a:ext cx="50800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71" name="Text Box 51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8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1" i="1">
                <a:solidFill>
                  <a:srgbClr val="000000"/>
                </a:solidFill>
              </a:rPr>
              <a:t>f</a:t>
            </a:r>
            <a:r>
              <a:rPr lang="en-US" sz="2000" i="1">
                <a:solidFill>
                  <a:srgbClr val="000000"/>
                </a:solidFill>
              </a:rPr>
              <a:t>(</a:t>
            </a:r>
            <a:r>
              <a:rPr lang="en-US" sz="2000" b="1" i="1">
                <a:solidFill>
                  <a:srgbClr val="000000"/>
                </a:solidFill>
              </a:rPr>
              <a:t>x</a:t>
            </a:r>
            <a:r>
              <a:rPr lang="en-US" sz="2000" i="1">
                <a:solidFill>
                  <a:srgbClr val="000000"/>
                </a:solidFill>
              </a:rPr>
              <a:t>,</a:t>
            </a:r>
            <a:r>
              <a:rPr lang="en-US" sz="2000" b="1" i="1">
                <a:solidFill>
                  <a:srgbClr val="00CC00"/>
                </a:solidFill>
              </a:rPr>
              <a:t>w</a:t>
            </a:r>
            <a:r>
              <a:rPr lang="en-US" sz="2000" i="1">
                <a:solidFill>
                  <a:srgbClr val="00CC00"/>
                </a:solidFill>
              </a:rPr>
              <a:t>,b</a:t>
            </a:r>
            <a:r>
              <a:rPr lang="en-US" sz="2000" i="1">
                <a:solidFill>
                  <a:srgbClr val="000000"/>
                </a:solidFill>
              </a:rPr>
              <a:t>) = sign(</a:t>
            </a:r>
            <a:r>
              <a:rPr lang="en-US" sz="2000" b="1" i="1">
                <a:solidFill>
                  <a:srgbClr val="00CC00"/>
                </a:solidFill>
              </a:rPr>
              <a:t>w</a:t>
            </a:r>
            <a:r>
              <a:rPr lang="en-US" sz="2000" b="1" i="1">
                <a:solidFill>
                  <a:srgbClr val="000000"/>
                </a:solidFill>
              </a:rPr>
              <a:t>. x</a:t>
            </a:r>
            <a:r>
              <a:rPr lang="en-US" sz="2000" i="1">
                <a:solidFill>
                  <a:srgbClr val="00CC00"/>
                </a:solidFill>
              </a:rPr>
              <a:t> </a:t>
            </a:r>
            <a:r>
              <a:rPr lang="en-US" sz="2000" i="1">
                <a:solidFill>
                  <a:srgbClr val="000000"/>
                </a:solidFill>
              </a:rPr>
              <a:t>- </a:t>
            </a:r>
            <a:r>
              <a:rPr lang="en-US" sz="2000" i="1">
                <a:solidFill>
                  <a:srgbClr val="00CC00"/>
                </a:solidFill>
              </a:rPr>
              <a:t>b</a:t>
            </a:r>
            <a:r>
              <a:rPr lang="en-US" sz="2000" i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0772" name="Text Box 52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73" name="Text Box 53"/>
          <p:cNvSpPr txBox="1">
            <a:spLocks noChangeArrowheads="1"/>
          </p:cNvSpPr>
          <p:nvPr/>
        </p:nvSpPr>
        <p:spPr bwMode="auto">
          <a:xfrm>
            <a:off x="6400800" y="2286000"/>
            <a:ext cx="2743200" cy="3019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Define the </a:t>
            </a:r>
            <a:r>
              <a:rPr lang="en-US">
                <a:solidFill>
                  <a:srgbClr val="FF0000"/>
                </a:solidFill>
              </a:rPr>
              <a:t>margin</a:t>
            </a:r>
            <a:r>
              <a:rPr lang="en-US">
                <a:solidFill>
                  <a:srgbClr val="000000"/>
                </a:solidFill>
              </a:rPr>
              <a:t> of a linear classifier as the width that the boundary could be increased by before hitting a datapoint.</a:t>
            </a:r>
          </a:p>
        </p:txBody>
      </p:sp>
    </p:spTree>
    <p:extLst>
      <p:ext uri="{BB962C8B-B14F-4D97-AF65-F5344CB8AC3E}">
        <p14:creationId xmlns:p14="http://schemas.microsoft.com/office/powerpoint/2010/main" val="24744501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/>
              <a:t>Copyright © 2001, 2003, Andrew W. Moore</a:t>
            </a:r>
          </a:p>
        </p:txBody>
      </p:sp>
      <p:sp>
        <p:nvSpPr>
          <p:cNvPr id="32771" name="Line 1"/>
          <p:cNvSpPr>
            <a:spLocks noChangeShapeType="1"/>
          </p:cNvSpPr>
          <p:nvPr/>
        </p:nvSpPr>
        <p:spPr bwMode="auto">
          <a:xfrm flipV="1">
            <a:off x="2506663" y="1784350"/>
            <a:ext cx="2876550" cy="4584700"/>
          </a:xfrm>
          <a:prstGeom prst="line">
            <a:avLst/>
          </a:prstGeom>
          <a:noFill/>
          <a:ln w="361800">
            <a:solidFill>
              <a:srgbClr val="FFCF0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2" name="Line 2"/>
          <p:cNvSpPr>
            <a:spLocks noChangeShapeType="1"/>
          </p:cNvSpPr>
          <p:nvPr/>
        </p:nvSpPr>
        <p:spPr bwMode="auto">
          <a:xfrm flipV="1">
            <a:off x="2465388" y="1719263"/>
            <a:ext cx="2957512" cy="47148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225425"/>
            <a:ext cx="4648200" cy="763588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dirty="0"/>
              <a:t>Maximum </a:t>
            </a:r>
            <a:r>
              <a:rPr lang="fr-FR" dirty="0" err="1"/>
              <a:t>Margin</a:t>
            </a:r>
            <a:endParaRPr lang="fr-FR" dirty="0"/>
          </a:p>
        </p:txBody>
      </p:sp>
      <p:sp>
        <p:nvSpPr>
          <p:cNvPr id="32774" name="Rectangle 4"/>
          <p:cNvSpPr>
            <a:spLocks noChangeArrowheads="1"/>
          </p:cNvSpPr>
          <p:nvPr/>
        </p:nvSpPr>
        <p:spPr bwMode="auto">
          <a:xfrm>
            <a:off x="5334000" y="782638"/>
            <a:ext cx="1600200" cy="642937"/>
          </a:xfrm>
          <a:prstGeom prst="rect">
            <a:avLst/>
          </a:prstGeom>
          <a:solidFill>
            <a:srgbClr val="FFCC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i="1">
                <a:solidFill>
                  <a:srgbClr val="000000"/>
                </a:solidFill>
              </a:rPr>
              <a:t>f </a:t>
            </a:r>
            <a:r>
              <a:rPr lang="en-US" sz="2000">
                <a:solidFill>
                  <a:srgbClr val="000000"/>
                </a:solidFill>
              </a:rPr>
              <a:t>        </a:t>
            </a:r>
          </a:p>
        </p:txBody>
      </p:sp>
      <p:sp>
        <p:nvSpPr>
          <p:cNvPr id="32775" name="Line 5"/>
          <p:cNvSpPr>
            <a:spLocks noChangeShapeType="1"/>
          </p:cNvSpPr>
          <p:nvPr/>
        </p:nvSpPr>
        <p:spPr bwMode="auto">
          <a:xfrm>
            <a:off x="3962400" y="1066800"/>
            <a:ext cx="1371600" cy="1588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6" name="Text Box 6"/>
          <p:cNvSpPr txBox="1">
            <a:spLocks noChangeArrowheads="1"/>
          </p:cNvSpPr>
          <p:nvPr/>
        </p:nvSpPr>
        <p:spPr bwMode="auto">
          <a:xfrm>
            <a:off x="3505200" y="762000"/>
            <a:ext cx="609600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1" i="1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32777" name="Line 7"/>
          <p:cNvSpPr>
            <a:spLocks noChangeShapeType="1"/>
          </p:cNvSpPr>
          <p:nvPr/>
        </p:nvSpPr>
        <p:spPr bwMode="auto">
          <a:xfrm>
            <a:off x="6019800" y="381000"/>
            <a:ext cx="1588" cy="381000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Text Box 8"/>
          <p:cNvSpPr txBox="1">
            <a:spLocks noChangeArrowheads="1"/>
          </p:cNvSpPr>
          <p:nvPr/>
        </p:nvSpPr>
        <p:spPr bwMode="auto">
          <a:xfrm>
            <a:off x="5791200" y="0"/>
            <a:ext cx="381000" cy="581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>
                <a:solidFill>
                  <a:srgbClr val="00CC00"/>
                </a:solidFill>
                <a:latin typeface="Symbol" charset="2"/>
              </a:rPr>
              <a:t></a:t>
            </a:r>
          </a:p>
        </p:txBody>
      </p:sp>
      <p:sp>
        <p:nvSpPr>
          <p:cNvPr id="32779" name="Line 9"/>
          <p:cNvSpPr>
            <a:spLocks noChangeShapeType="1"/>
          </p:cNvSpPr>
          <p:nvPr/>
        </p:nvSpPr>
        <p:spPr bwMode="auto">
          <a:xfrm>
            <a:off x="6934200" y="1066800"/>
            <a:ext cx="1371600" cy="1588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0" name="Text Box 10"/>
          <p:cNvSpPr txBox="1">
            <a:spLocks noChangeArrowheads="1"/>
          </p:cNvSpPr>
          <p:nvPr/>
        </p:nvSpPr>
        <p:spPr bwMode="auto">
          <a:xfrm>
            <a:off x="8305800" y="838200"/>
            <a:ext cx="838200" cy="581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>
                <a:solidFill>
                  <a:srgbClr val="000000"/>
                </a:solidFill>
              </a:rPr>
              <a:t>y</a:t>
            </a:r>
            <a:r>
              <a:rPr lang="en-US" sz="3200" baseline="30000">
                <a:solidFill>
                  <a:srgbClr val="000000"/>
                </a:solidFill>
              </a:rPr>
              <a:t>est</a:t>
            </a:r>
          </a:p>
        </p:txBody>
      </p:sp>
      <p:sp>
        <p:nvSpPr>
          <p:cNvPr id="32781" name="Text Box 11"/>
          <p:cNvSpPr txBox="1">
            <a:spLocks noChangeArrowheads="1"/>
          </p:cNvSpPr>
          <p:nvPr/>
        </p:nvSpPr>
        <p:spPr bwMode="auto">
          <a:xfrm>
            <a:off x="838200" y="1905000"/>
            <a:ext cx="1905000" cy="862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0000"/>
                </a:solidFill>
              </a:rPr>
              <a:t>denotes +1</a:t>
            </a:r>
          </a:p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0000"/>
                </a:solidFill>
              </a:rPr>
              <a:t>denotes -1</a:t>
            </a:r>
          </a:p>
        </p:txBody>
      </p:sp>
      <p:sp>
        <p:nvSpPr>
          <p:cNvPr id="32782" name="Oval 12"/>
          <p:cNvSpPr>
            <a:spLocks noChangeArrowheads="1"/>
          </p:cNvSpPr>
          <p:nvPr/>
        </p:nvSpPr>
        <p:spPr bwMode="auto">
          <a:xfrm rot="4800000">
            <a:off x="915194" y="2056606"/>
            <a:ext cx="58738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3" name="Oval 13"/>
          <p:cNvSpPr>
            <a:spLocks noChangeArrowheads="1"/>
          </p:cNvSpPr>
          <p:nvPr/>
        </p:nvSpPr>
        <p:spPr bwMode="auto">
          <a:xfrm rot="5880000">
            <a:off x="915988" y="2513012"/>
            <a:ext cx="50800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4" name="Line 14"/>
          <p:cNvSpPr>
            <a:spLocks noChangeShapeType="1"/>
          </p:cNvSpPr>
          <p:nvPr/>
        </p:nvSpPr>
        <p:spPr bwMode="auto">
          <a:xfrm>
            <a:off x="2590800" y="2209800"/>
            <a:ext cx="1588" cy="3505200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5" name="Line 15"/>
          <p:cNvSpPr>
            <a:spLocks noChangeShapeType="1"/>
          </p:cNvSpPr>
          <p:nvPr/>
        </p:nvSpPr>
        <p:spPr bwMode="auto">
          <a:xfrm>
            <a:off x="2438400" y="5562600"/>
            <a:ext cx="3657600" cy="1588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6" name="Oval 16"/>
          <p:cNvSpPr>
            <a:spLocks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7" name="Oval 17"/>
          <p:cNvSpPr>
            <a:spLocks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8" name="Oval 18"/>
          <p:cNvSpPr>
            <a:spLocks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9" name="Oval 19"/>
          <p:cNvSpPr>
            <a:spLocks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0" name="Oval 20"/>
          <p:cNvSpPr>
            <a:spLocks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1" name="Oval 21"/>
          <p:cNvSpPr>
            <a:spLocks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2" name="Oval 22"/>
          <p:cNvSpPr>
            <a:spLocks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3" name="Oval 23"/>
          <p:cNvSpPr>
            <a:spLocks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4" name="Oval 24"/>
          <p:cNvSpPr>
            <a:spLocks noChangeArrowheads="1"/>
          </p:cNvSpPr>
          <p:nvPr/>
        </p:nvSpPr>
        <p:spPr bwMode="auto">
          <a:xfrm rot="-1140000">
            <a:off x="3886200" y="4443413"/>
            <a:ext cx="5397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5" name="Oval 25"/>
          <p:cNvSpPr>
            <a:spLocks noChangeArrowheads="1"/>
          </p:cNvSpPr>
          <p:nvPr/>
        </p:nvSpPr>
        <p:spPr bwMode="auto">
          <a:xfrm rot="-1140000">
            <a:off x="6003925" y="3230563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6" name="Oval 26"/>
          <p:cNvSpPr>
            <a:spLocks noChangeArrowheads="1"/>
          </p:cNvSpPr>
          <p:nvPr/>
        </p:nvSpPr>
        <p:spPr bwMode="auto">
          <a:xfrm rot="-1140000">
            <a:off x="5295900" y="4546600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7" name="Oval 27"/>
          <p:cNvSpPr>
            <a:spLocks noChangeArrowheads="1"/>
          </p:cNvSpPr>
          <p:nvPr/>
        </p:nvSpPr>
        <p:spPr bwMode="auto">
          <a:xfrm rot="-1140000">
            <a:off x="3124200" y="2668588"/>
            <a:ext cx="60325" cy="508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8" name="Oval 28"/>
          <p:cNvSpPr>
            <a:spLocks noChangeArrowheads="1"/>
          </p:cNvSpPr>
          <p:nvPr/>
        </p:nvSpPr>
        <p:spPr bwMode="auto">
          <a:xfrm rot="-1140000">
            <a:off x="4711700" y="3586163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99" name="Oval 29"/>
          <p:cNvSpPr>
            <a:spLocks noChangeArrowheads="1"/>
          </p:cNvSpPr>
          <p:nvPr/>
        </p:nvSpPr>
        <p:spPr bwMode="auto">
          <a:xfrm rot="-1140000">
            <a:off x="5865813" y="4497388"/>
            <a:ext cx="6032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00" name="Oval 30"/>
          <p:cNvSpPr>
            <a:spLocks noChangeArrowheads="1"/>
          </p:cNvSpPr>
          <p:nvPr/>
        </p:nvSpPr>
        <p:spPr bwMode="auto">
          <a:xfrm rot="-1140000">
            <a:off x="3113088" y="3641725"/>
            <a:ext cx="6032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01" name="Oval 31"/>
          <p:cNvSpPr>
            <a:spLocks noChangeArrowheads="1"/>
          </p:cNvSpPr>
          <p:nvPr/>
        </p:nvSpPr>
        <p:spPr bwMode="auto">
          <a:xfrm rot="5880000">
            <a:off x="3868738" y="3059113"/>
            <a:ext cx="47625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02" name="Oval 32"/>
          <p:cNvSpPr>
            <a:spLocks noChangeArrowheads="1"/>
          </p:cNvSpPr>
          <p:nvPr/>
        </p:nvSpPr>
        <p:spPr bwMode="auto">
          <a:xfrm rot="5880000">
            <a:off x="4136232" y="5244306"/>
            <a:ext cx="55562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03" name="Oval 33"/>
          <p:cNvSpPr>
            <a:spLocks noChangeArrowheads="1"/>
          </p:cNvSpPr>
          <p:nvPr/>
        </p:nvSpPr>
        <p:spPr bwMode="auto">
          <a:xfrm rot="5880000">
            <a:off x="3116263" y="4100513"/>
            <a:ext cx="47625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04" name="Oval 34"/>
          <p:cNvSpPr>
            <a:spLocks noChangeArrowheads="1"/>
          </p:cNvSpPr>
          <p:nvPr/>
        </p:nvSpPr>
        <p:spPr bwMode="auto">
          <a:xfrm rot="5880000">
            <a:off x="4344988" y="2395538"/>
            <a:ext cx="47625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05" name="Oval 35"/>
          <p:cNvSpPr>
            <a:spLocks noChangeArrowheads="1"/>
          </p:cNvSpPr>
          <p:nvPr/>
        </p:nvSpPr>
        <p:spPr bwMode="auto">
          <a:xfrm rot="5880000">
            <a:off x="5304632" y="4145756"/>
            <a:ext cx="58738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06" name="Oval 36"/>
          <p:cNvSpPr>
            <a:spLocks noChangeArrowheads="1"/>
          </p:cNvSpPr>
          <p:nvPr/>
        </p:nvSpPr>
        <p:spPr bwMode="auto">
          <a:xfrm rot="5880000">
            <a:off x="4371975" y="4081463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07" name="Oval 37"/>
          <p:cNvSpPr>
            <a:spLocks noChangeArrowheads="1"/>
          </p:cNvSpPr>
          <p:nvPr/>
        </p:nvSpPr>
        <p:spPr bwMode="auto">
          <a:xfrm rot="5880000">
            <a:off x="5621338" y="3365500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08" name="Oval 38"/>
          <p:cNvSpPr>
            <a:spLocks noChangeArrowheads="1"/>
          </p:cNvSpPr>
          <p:nvPr/>
        </p:nvSpPr>
        <p:spPr bwMode="auto">
          <a:xfrm rot="5880000">
            <a:off x="3089275" y="2347913"/>
            <a:ext cx="47625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09" name="Oval 39"/>
          <p:cNvSpPr>
            <a:spLocks noChangeArrowheads="1"/>
          </p:cNvSpPr>
          <p:nvPr/>
        </p:nvSpPr>
        <p:spPr bwMode="auto">
          <a:xfrm rot="5880000">
            <a:off x="5262563" y="3275013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10" name="Oval 40"/>
          <p:cNvSpPr>
            <a:spLocks noChangeArrowheads="1"/>
          </p:cNvSpPr>
          <p:nvPr/>
        </p:nvSpPr>
        <p:spPr bwMode="auto">
          <a:xfrm rot="5880000">
            <a:off x="5117307" y="4720431"/>
            <a:ext cx="58738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11" name="Oval 41"/>
          <p:cNvSpPr>
            <a:spLocks noChangeArrowheads="1"/>
          </p:cNvSpPr>
          <p:nvPr/>
        </p:nvSpPr>
        <p:spPr bwMode="auto">
          <a:xfrm rot="4800000">
            <a:off x="3498057" y="3534569"/>
            <a:ext cx="58737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12" name="Oval 42"/>
          <p:cNvSpPr>
            <a:spLocks noChangeArrowheads="1"/>
          </p:cNvSpPr>
          <p:nvPr/>
        </p:nvSpPr>
        <p:spPr bwMode="auto">
          <a:xfrm rot="4800000">
            <a:off x="4651375" y="5253038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13" name="Oval 43"/>
          <p:cNvSpPr>
            <a:spLocks noChangeArrowheads="1"/>
          </p:cNvSpPr>
          <p:nvPr/>
        </p:nvSpPr>
        <p:spPr bwMode="auto">
          <a:xfrm rot="4800000">
            <a:off x="4346575" y="4872038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14" name="Oval 44"/>
          <p:cNvSpPr>
            <a:spLocks noChangeArrowheads="1"/>
          </p:cNvSpPr>
          <p:nvPr/>
        </p:nvSpPr>
        <p:spPr bwMode="auto">
          <a:xfrm rot="4800000">
            <a:off x="2817019" y="3734594"/>
            <a:ext cx="58737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15" name="Oval 45"/>
          <p:cNvSpPr>
            <a:spLocks noChangeArrowheads="1"/>
          </p:cNvSpPr>
          <p:nvPr/>
        </p:nvSpPr>
        <p:spPr bwMode="auto">
          <a:xfrm rot="4800000">
            <a:off x="3714751" y="2774950"/>
            <a:ext cx="50800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16" name="Oval 46"/>
          <p:cNvSpPr>
            <a:spLocks noChangeArrowheads="1"/>
          </p:cNvSpPr>
          <p:nvPr/>
        </p:nvSpPr>
        <p:spPr bwMode="auto">
          <a:xfrm rot="4800000">
            <a:off x="4357688" y="4364037"/>
            <a:ext cx="50800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17" name="Oval 47"/>
          <p:cNvSpPr>
            <a:spLocks noChangeArrowheads="1"/>
          </p:cNvSpPr>
          <p:nvPr/>
        </p:nvSpPr>
        <p:spPr bwMode="auto">
          <a:xfrm rot="4800000">
            <a:off x="2504282" y="3082131"/>
            <a:ext cx="58738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18" name="Oval 48"/>
          <p:cNvSpPr>
            <a:spLocks noChangeArrowheads="1"/>
          </p:cNvSpPr>
          <p:nvPr/>
        </p:nvSpPr>
        <p:spPr bwMode="auto">
          <a:xfrm rot="4800000">
            <a:off x="3937794" y="5049044"/>
            <a:ext cx="55563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19" name="Oval 49"/>
          <p:cNvSpPr>
            <a:spLocks noChangeArrowheads="1"/>
          </p:cNvSpPr>
          <p:nvPr/>
        </p:nvSpPr>
        <p:spPr bwMode="auto">
          <a:xfrm rot="4800000">
            <a:off x="5305426" y="4756150"/>
            <a:ext cx="50800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20" name="Text Box 50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8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1" i="1">
                <a:solidFill>
                  <a:srgbClr val="000000"/>
                </a:solidFill>
              </a:rPr>
              <a:t>f</a:t>
            </a:r>
            <a:r>
              <a:rPr lang="en-US" sz="2000" i="1">
                <a:solidFill>
                  <a:srgbClr val="000000"/>
                </a:solidFill>
              </a:rPr>
              <a:t>(</a:t>
            </a:r>
            <a:r>
              <a:rPr lang="en-US" sz="2000" b="1" i="1">
                <a:solidFill>
                  <a:srgbClr val="000000"/>
                </a:solidFill>
              </a:rPr>
              <a:t>x</a:t>
            </a:r>
            <a:r>
              <a:rPr lang="en-US" sz="2000" i="1">
                <a:solidFill>
                  <a:srgbClr val="000000"/>
                </a:solidFill>
              </a:rPr>
              <a:t>,</a:t>
            </a:r>
            <a:r>
              <a:rPr lang="en-US" sz="2000" b="1" i="1">
                <a:solidFill>
                  <a:srgbClr val="00CC00"/>
                </a:solidFill>
              </a:rPr>
              <a:t>w</a:t>
            </a:r>
            <a:r>
              <a:rPr lang="en-US" sz="2000" i="1">
                <a:solidFill>
                  <a:srgbClr val="00CC00"/>
                </a:solidFill>
              </a:rPr>
              <a:t>,b</a:t>
            </a:r>
            <a:r>
              <a:rPr lang="en-US" sz="2000" i="1">
                <a:solidFill>
                  <a:srgbClr val="000000"/>
                </a:solidFill>
              </a:rPr>
              <a:t>) = sign(</a:t>
            </a:r>
            <a:r>
              <a:rPr lang="en-US" sz="2000" b="1" i="1">
                <a:solidFill>
                  <a:srgbClr val="00CC00"/>
                </a:solidFill>
              </a:rPr>
              <a:t>w</a:t>
            </a:r>
            <a:r>
              <a:rPr lang="en-US" sz="2000" b="1" i="1">
                <a:solidFill>
                  <a:srgbClr val="000000"/>
                </a:solidFill>
              </a:rPr>
              <a:t>. x</a:t>
            </a:r>
            <a:r>
              <a:rPr lang="en-US" sz="2000" i="1">
                <a:solidFill>
                  <a:srgbClr val="00CC00"/>
                </a:solidFill>
              </a:rPr>
              <a:t> </a:t>
            </a:r>
            <a:r>
              <a:rPr lang="en-US" sz="2000" i="1">
                <a:solidFill>
                  <a:srgbClr val="000000"/>
                </a:solidFill>
              </a:rPr>
              <a:t>- </a:t>
            </a:r>
            <a:r>
              <a:rPr lang="en-US" sz="2000" i="1">
                <a:solidFill>
                  <a:srgbClr val="00CC00"/>
                </a:solidFill>
              </a:rPr>
              <a:t>b</a:t>
            </a:r>
            <a:r>
              <a:rPr lang="en-US" sz="2000" i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2821" name="Text Box 51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22" name="Text Box 52"/>
          <p:cNvSpPr txBox="1">
            <a:spLocks noChangeArrowheads="1"/>
          </p:cNvSpPr>
          <p:nvPr/>
        </p:nvSpPr>
        <p:spPr bwMode="auto">
          <a:xfrm>
            <a:off x="6400800" y="2286000"/>
            <a:ext cx="2743200" cy="39417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The </a:t>
            </a:r>
            <a:r>
              <a:rPr lang="en-US">
                <a:solidFill>
                  <a:srgbClr val="FF0000"/>
                </a:solidFill>
              </a:rPr>
              <a:t>maximum margin linear classifier</a:t>
            </a:r>
            <a:r>
              <a:rPr lang="en-US">
                <a:solidFill>
                  <a:srgbClr val="000000"/>
                </a:solidFill>
              </a:rPr>
              <a:t> is the linear classifier with the, um, maximum margin.</a:t>
            </a:r>
          </a:p>
          <a:p>
            <a:pPr>
              <a:spcBef>
                <a:spcPts val="1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This is the simplest kind of SVM (Called an LSVM)</a:t>
            </a:r>
          </a:p>
        </p:txBody>
      </p:sp>
      <p:sp>
        <p:nvSpPr>
          <p:cNvPr id="32823" name="AutoShape 53"/>
          <p:cNvSpPr>
            <a:spLocks noChangeArrowheads="1"/>
          </p:cNvSpPr>
          <p:nvPr/>
        </p:nvSpPr>
        <p:spPr bwMode="auto">
          <a:xfrm>
            <a:off x="4441825" y="6097588"/>
            <a:ext cx="1758950" cy="381000"/>
          </a:xfrm>
          <a:prstGeom prst="wedgeRectCallout">
            <a:avLst>
              <a:gd name="adj1" fmla="val 64713"/>
              <a:gd name="adj2" fmla="val -86250"/>
            </a:avLst>
          </a:prstGeom>
          <a:solidFill>
            <a:srgbClr val="CCFFCC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0000"/>
                </a:solidFill>
              </a:rPr>
              <a:t>Linear SVM</a:t>
            </a:r>
          </a:p>
        </p:txBody>
      </p:sp>
    </p:spTree>
    <p:extLst>
      <p:ext uri="{BB962C8B-B14F-4D97-AF65-F5344CB8AC3E}">
        <p14:creationId xmlns:p14="http://schemas.microsoft.com/office/powerpoint/2010/main" val="2750345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/>
              <a:t>Copyright © 2001, 2003, Andrew W. Moore</a:t>
            </a:r>
          </a:p>
        </p:txBody>
      </p:sp>
      <p:sp>
        <p:nvSpPr>
          <p:cNvPr id="34819" name="Line 1"/>
          <p:cNvSpPr>
            <a:spLocks noChangeShapeType="1"/>
          </p:cNvSpPr>
          <p:nvPr/>
        </p:nvSpPr>
        <p:spPr bwMode="auto">
          <a:xfrm flipV="1">
            <a:off x="2506663" y="1784350"/>
            <a:ext cx="2876550" cy="4584700"/>
          </a:xfrm>
          <a:prstGeom prst="line">
            <a:avLst/>
          </a:prstGeom>
          <a:noFill/>
          <a:ln w="361800">
            <a:solidFill>
              <a:srgbClr val="FFCF0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0" name="Line 2"/>
          <p:cNvSpPr>
            <a:spLocks noChangeShapeType="1"/>
          </p:cNvSpPr>
          <p:nvPr/>
        </p:nvSpPr>
        <p:spPr bwMode="auto">
          <a:xfrm flipV="1">
            <a:off x="2465388" y="1719263"/>
            <a:ext cx="2957512" cy="47148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225425"/>
            <a:ext cx="4648200" cy="763588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dirty="0"/>
              <a:t>Maximum </a:t>
            </a:r>
            <a:r>
              <a:rPr lang="fr-FR" dirty="0" err="1"/>
              <a:t>Margin</a:t>
            </a:r>
            <a:endParaRPr lang="fr-FR" dirty="0"/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5334000" y="782638"/>
            <a:ext cx="1600200" cy="642937"/>
          </a:xfrm>
          <a:prstGeom prst="rect">
            <a:avLst/>
          </a:prstGeom>
          <a:solidFill>
            <a:srgbClr val="FFCC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i="1">
                <a:solidFill>
                  <a:srgbClr val="000000"/>
                </a:solidFill>
              </a:rPr>
              <a:t>f </a:t>
            </a:r>
            <a:r>
              <a:rPr lang="en-US" sz="2000">
                <a:solidFill>
                  <a:srgbClr val="000000"/>
                </a:solidFill>
              </a:rPr>
              <a:t>        </a:t>
            </a:r>
          </a:p>
        </p:txBody>
      </p:sp>
      <p:sp>
        <p:nvSpPr>
          <p:cNvPr id="34823" name="Line 5"/>
          <p:cNvSpPr>
            <a:spLocks noChangeShapeType="1"/>
          </p:cNvSpPr>
          <p:nvPr/>
        </p:nvSpPr>
        <p:spPr bwMode="auto">
          <a:xfrm>
            <a:off x="3962400" y="1066800"/>
            <a:ext cx="1371600" cy="1588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4" name="Text Box 6"/>
          <p:cNvSpPr txBox="1">
            <a:spLocks noChangeArrowheads="1"/>
          </p:cNvSpPr>
          <p:nvPr/>
        </p:nvSpPr>
        <p:spPr bwMode="auto">
          <a:xfrm>
            <a:off x="3505200" y="762000"/>
            <a:ext cx="609600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7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1" i="1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34825" name="Line 7"/>
          <p:cNvSpPr>
            <a:spLocks noChangeShapeType="1"/>
          </p:cNvSpPr>
          <p:nvPr/>
        </p:nvSpPr>
        <p:spPr bwMode="auto">
          <a:xfrm>
            <a:off x="6019800" y="381000"/>
            <a:ext cx="1588" cy="381000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6" name="Text Box 8"/>
          <p:cNvSpPr txBox="1">
            <a:spLocks noChangeArrowheads="1"/>
          </p:cNvSpPr>
          <p:nvPr/>
        </p:nvSpPr>
        <p:spPr bwMode="auto">
          <a:xfrm>
            <a:off x="5791200" y="0"/>
            <a:ext cx="381000" cy="581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>
                <a:solidFill>
                  <a:srgbClr val="00CC00"/>
                </a:solidFill>
                <a:latin typeface="Symbol" charset="2"/>
              </a:rPr>
              <a:t></a:t>
            </a:r>
          </a:p>
        </p:txBody>
      </p:sp>
      <p:sp>
        <p:nvSpPr>
          <p:cNvPr id="34827" name="Line 9"/>
          <p:cNvSpPr>
            <a:spLocks noChangeShapeType="1"/>
          </p:cNvSpPr>
          <p:nvPr/>
        </p:nvSpPr>
        <p:spPr bwMode="auto">
          <a:xfrm>
            <a:off x="6934200" y="1066800"/>
            <a:ext cx="1371600" cy="1588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8" name="Text Box 10"/>
          <p:cNvSpPr txBox="1">
            <a:spLocks noChangeArrowheads="1"/>
          </p:cNvSpPr>
          <p:nvPr/>
        </p:nvSpPr>
        <p:spPr bwMode="auto">
          <a:xfrm>
            <a:off x="8305800" y="838200"/>
            <a:ext cx="838200" cy="581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>
                <a:solidFill>
                  <a:srgbClr val="000000"/>
                </a:solidFill>
              </a:rPr>
              <a:t>y</a:t>
            </a:r>
            <a:r>
              <a:rPr lang="en-US" sz="3200" baseline="30000">
                <a:solidFill>
                  <a:srgbClr val="000000"/>
                </a:solidFill>
              </a:rPr>
              <a:t>est</a:t>
            </a:r>
          </a:p>
        </p:txBody>
      </p:sp>
      <p:sp>
        <p:nvSpPr>
          <p:cNvPr id="34829" name="Text Box 11"/>
          <p:cNvSpPr txBox="1">
            <a:spLocks noChangeArrowheads="1"/>
          </p:cNvSpPr>
          <p:nvPr/>
        </p:nvSpPr>
        <p:spPr bwMode="auto">
          <a:xfrm>
            <a:off x="838200" y="1905000"/>
            <a:ext cx="1905000" cy="862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0000"/>
                </a:solidFill>
              </a:rPr>
              <a:t>denotes +1</a:t>
            </a:r>
          </a:p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0000"/>
                </a:solidFill>
              </a:rPr>
              <a:t>denotes -1</a:t>
            </a:r>
          </a:p>
        </p:txBody>
      </p:sp>
      <p:sp>
        <p:nvSpPr>
          <p:cNvPr id="34830" name="Oval 12"/>
          <p:cNvSpPr>
            <a:spLocks noChangeArrowheads="1"/>
          </p:cNvSpPr>
          <p:nvPr/>
        </p:nvSpPr>
        <p:spPr bwMode="auto">
          <a:xfrm rot="4800000">
            <a:off x="915194" y="2056606"/>
            <a:ext cx="58738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1" name="Oval 13"/>
          <p:cNvSpPr>
            <a:spLocks noChangeArrowheads="1"/>
          </p:cNvSpPr>
          <p:nvPr/>
        </p:nvSpPr>
        <p:spPr bwMode="auto">
          <a:xfrm rot="5880000">
            <a:off x="915988" y="2513012"/>
            <a:ext cx="50800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2" name="Line 14"/>
          <p:cNvSpPr>
            <a:spLocks noChangeShapeType="1"/>
          </p:cNvSpPr>
          <p:nvPr/>
        </p:nvSpPr>
        <p:spPr bwMode="auto">
          <a:xfrm>
            <a:off x="2590800" y="2209800"/>
            <a:ext cx="1588" cy="3505200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3" name="Line 15"/>
          <p:cNvSpPr>
            <a:spLocks noChangeShapeType="1"/>
          </p:cNvSpPr>
          <p:nvPr/>
        </p:nvSpPr>
        <p:spPr bwMode="auto">
          <a:xfrm>
            <a:off x="2438400" y="5562600"/>
            <a:ext cx="3657600" cy="1588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4" name="Oval 16"/>
          <p:cNvSpPr>
            <a:spLocks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5" name="Oval 17"/>
          <p:cNvSpPr>
            <a:spLocks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6" name="Oval 18"/>
          <p:cNvSpPr>
            <a:spLocks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7" name="Oval 19"/>
          <p:cNvSpPr>
            <a:spLocks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8" name="Oval 20"/>
          <p:cNvSpPr>
            <a:spLocks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9" name="Oval 21"/>
          <p:cNvSpPr>
            <a:spLocks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0" name="Oval 22"/>
          <p:cNvSpPr>
            <a:spLocks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1" name="Oval 23"/>
          <p:cNvSpPr>
            <a:spLocks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2" name="Oval 24"/>
          <p:cNvSpPr>
            <a:spLocks noChangeArrowheads="1"/>
          </p:cNvSpPr>
          <p:nvPr/>
        </p:nvSpPr>
        <p:spPr bwMode="auto">
          <a:xfrm rot="-1140000">
            <a:off x="3886200" y="4443413"/>
            <a:ext cx="5397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3" name="Oval 25"/>
          <p:cNvSpPr>
            <a:spLocks noChangeArrowheads="1"/>
          </p:cNvSpPr>
          <p:nvPr/>
        </p:nvSpPr>
        <p:spPr bwMode="auto">
          <a:xfrm rot="-1140000">
            <a:off x="6003925" y="3230563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4" name="Oval 26"/>
          <p:cNvSpPr>
            <a:spLocks noChangeArrowheads="1"/>
          </p:cNvSpPr>
          <p:nvPr/>
        </p:nvSpPr>
        <p:spPr bwMode="auto">
          <a:xfrm rot="-1140000">
            <a:off x="5295900" y="4546600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5" name="Oval 27"/>
          <p:cNvSpPr>
            <a:spLocks noChangeArrowheads="1"/>
          </p:cNvSpPr>
          <p:nvPr/>
        </p:nvSpPr>
        <p:spPr bwMode="auto">
          <a:xfrm rot="-1140000">
            <a:off x="3124200" y="2668588"/>
            <a:ext cx="60325" cy="508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6" name="Oval 28"/>
          <p:cNvSpPr>
            <a:spLocks noChangeArrowheads="1"/>
          </p:cNvSpPr>
          <p:nvPr/>
        </p:nvSpPr>
        <p:spPr bwMode="auto">
          <a:xfrm rot="-1140000">
            <a:off x="4711700" y="3586163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7" name="Oval 29"/>
          <p:cNvSpPr>
            <a:spLocks noChangeArrowheads="1"/>
          </p:cNvSpPr>
          <p:nvPr/>
        </p:nvSpPr>
        <p:spPr bwMode="auto">
          <a:xfrm rot="-1140000">
            <a:off x="5865813" y="4497388"/>
            <a:ext cx="6032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8" name="Oval 30"/>
          <p:cNvSpPr>
            <a:spLocks noChangeArrowheads="1"/>
          </p:cNvSpPr>
          <p:nvPr/>
        </p:nvSpPr>
        <p:spPr bwMode="auto">
          <a:xfrm rot="-1140000">
            <a:off x="3113088" y="3641725"/>
            <a:ext cx="6032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9" name="Oval 31"/>
          <p:cNvSpPr>
            <a:spLocks noChangeArrowheads="1"/>
          </p:cNvSpPr>
          <p:nvPr/>
        </p:nvSpPr>
        <p:spPr bwMode="auto">
          <a:xfrm rot="5880000">
            <a:off x="3868738" y="3059113"/>
            <a:ext cx="47625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0" name="Oval 32"/>
          <p:cNvSpPr>
            <a:spLocks noChangeArrowheads="1"/>
          </p:cNvSpPr>
          <p:nvPr/>
        </p:nvSpPr>
        <p:spPr bwMode="auto">
          <a:xfrm rot="5880000">
            <a:off x="4136232" y="5244306"/>
            <a:ext cx="55562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1" name="Oval 33"/>
          <p:cNvSpPr>
            <a:spLocks noChangeArrowheads="1"/>
          </p:cNvSpPr>
          <p:nvPr/>
        </p:nvSpPr>
        <p:spPr bwMode="auto">
          <a:xfrm rot="5880000">
            <a:off x="3116263" y="4100513"/>
            <a:ext cx="47625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2" name="Oval 34"/>
          <p:cNvSpPr>
            <a:spLocks noChangeArrowheads="1"/>
          </p:cNvSpPr>
          <p:nvPr/>
        </p:nvSpPr>
        <p:spPr bwMode="auto">
          <a:xfrm rot="5880000">
            <a:off x="4344988" y="2395538"/>
            <a:ext cx="47625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3" name="Oval 35"/>
          <p:cNvSpPr>
            <a:spLocks noChangeArrowheads="1"/>
          </p:cNvSpPr>
          <p:nvPr/>
        </p:nvSpPr>
        <p:spPr bwMode="auto">
          <a:xfrm rot="5880000">
            <a:off x="5304632" y="4145756"/>
            <a:ext cx="58738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Oval 36"/>
          <p:cNvSpPr>
            <a:spLocks noChangeArrowheads="1"/>
          </p:cNvSpPr>
          <p:nvPr/>
        </p:nvSpPr>
        <p:spPr bwMode="auto">
          <a:xfrm rot="5880000">
            <a:off x="4371975" y="4081463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5" name="Oval 37"/>
          <p:cNvSpPr>
            <a:spLocks noChangeArrowheads="1"/>
          </p:cNvSpPr>
          <p:nvPr/>
        </p:nvSpPr>
        <p:spPr bwMode="auto">
          <a:xfrm rot="5880000">
            <a:off x="5621338" y="3365500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6" name="Oval 38"/>
          <p:cNvSpPr>
            <a:spLocks noChangeArrowheads="1"/>
          </p:cNvSpPr>
          <p:nvPr/>
        </p:nvSpPr>
        <p:spPr bwMode="auto">
          <a:xfrm rot="5880000">
            <a:off x="3089275" y="2347913"/>
            <a:ext cx="47625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7" name="Oval 39"/>
          <p:cNvSpPr>
            <a:spLocks noChangeArrowheads="1"/>
          </p:cNvSpPr>
          <p:nvPr/>
        </p:nvSpPr>
        <p:spPr bwMode="auto">
          <a:xfrm rot="5880000">
            <a:off x="5262563" y="3275013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8" name="Oval 40"/>
          <p:cNvSpPr>
            <a:spLocks noChangeArrowheads="1"/>
          </p:cNvSpPr>
          <p:nvPr/>
        </p:nvSpPr>
        <p:spPr bwMode="auto">
          <a:xfrm rot="5880000">
            <a:off x="5117307" y="4720431"/>
            <a:ext cx="58738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9" name="Oval 41"/>
          <p:cNvSpPr>
            <a:spLocks noChangeArrowheads="1"/>
          </p:cNvSpPr>
          <p:nvPr/>
        </p:nvSpPr>
        <p:spPr bwMode="auto">
          <a:xfrm rot="4800000">
            <a:off x="3498057" y="3534569"/>
            <a:ext cx="58737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0" name="Oval 42"/>
          <p:cNvSpPr>
            <a:spLocks noChangeArrowheads="1"/>
          </p:cNvSpPr>
          <p:nvPr/>
        </p:nvSpPr>
        <p:spPr bwMode="auto">
          <a:xfrm rot="4800000">
            <a:off x="4651375" y="5253038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1" name="Oval 43"/>
          <p:cNvSpPr>
            <a:spLocks noChangeArrowheads="1"/>
          </p:cNvSpPr>
          <p:nvPr/>
        </p:nvSpPr>
        <p:spPr bwMode="auto">
          <a:xfrm rot="4800000">
            <a:off x="4346575" y="4872038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2" name="Oval 44"/>
          <p:cNvSpPr>
            <a:spLocks noChangeArrowheads="1"/>
          </p:cNvSpPr>
          <p:nvPr/>
        </p:nvSpPr>
        <p:spPr bwMode="auto">
          <a:xfrm rot="4800000">
            <a:off x="2817019" y="3734594"/>
            <a:ext cx="58737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3" name="Oval 45"/>
          <p:cNvSpPr>
            <a:spLocks noChangeArrowheads="1"/>
          </p:cNvSpPr>
          <p:nvPr/>
        </p:nvSpPr>
        <p:spPr bwMode="auto">
          <a:xfrm rot="4800000">
            <a:off x="3714751" y="2774950"/>
            <a:ext cx="50800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4" name="Oval 46"/>
          <p:cNvSpPr>
            <a:spLocks noChangeArrowheads="1"/>
          </p:cNvSpPr>
          <p:nvPr/>
        </p:nvSpPr>
        <p:spPr bwMode="auto">
          <a:xfrm rot="4800000">
            <a:off x="4357688" y="4364037"/>
            <a:ext cx="50800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5" name="Oval 47"/>
          <p:cNvSpPr>
            <a:spLocks noChangeArrowheads="1"/>
          </p:cNvSpPr>
          <p:nvPr/>
        </p:nvSpPr>
        <p:spPr bwMode="auto">
          <a:xfrm rot="4800000">
            <a:off x="2504282" y="3082131"/>
            <a:ext cx="58738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6" name="Oval 48"/>
          <p:cNvSpPr>
            <a:spLocks noChangeArrowheads="1"/>
          </p:cNvSpPr>
          <p:nvPr/>
        </p:nvSpPr>
        <p:spPr bwMode="auto">
          <a:xfrm rot="4800000">
            <a:off x="3937794" y="5049044"/>
            <a:ext cx="55563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7" name="Oval 49"/>
          <p:cNvSpPr>
            <a:spLocks noChangeArrowheads="1"/>
          </p:cNvSpPr>
          <p:nvPr/>
        </p:nvSpPr>
        <p:spPr bwMode="auto">
          <a:xfrm rot="4800000">
            <a:off x="5305426" y="4756150"/>
            <a:ext cx="50800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8" name="Text Box 50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8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1" i="1">
                <a:solidFill>
                  <a:srgbClr val="000000"/>
                </a:solidFill>
              </a:rPr>
              <a:t>f</a:t>
            </a:r>
            <a:r>
              <a:rPr lang="en-US" sz="2000" i="1">
                <a:solidFill>
                  <a:srgbClr val="000000"/>
                </a:solidFill>
              </a:rPr>
              <a:t>(</a:t>
            </a:r>
            <a:r>
              <a:rPr lang="en-US" sz="2000" b="1" i="1">
                <a:solidFill>
                  <a:srgbClr val="000000"/>
                </a:solidFill>
              </a:rPr>
              <a:t>x</a:t>
            </a:r>
            <a:r>
              <a:rPr lang="en-US" sz="2000" i="1">
                <a:solidFill>
                  <a:srgbClr val="000000"/>
                </a:solidFill>
              </a:rPr>
              <a:t>,</a:t>
            </a:r>
            <a:r>
              <a:rPr lang="en-US" sz="2000" b="1" i="1">
                <a:solidFill>
                  <a:srgbClr val="00CC00"/>
                </a:solidFill>
              </a:rPr>
              <a:t>w</a:t>
            </a:r>
            <a:r>
              <a:rPr lang="en-US" sz="2000" i="1">
                <a:solidFill>
                  <a:srgbClr val="00CC00"/>
                </a:solidFill>
              </a:rPr>
              <a:t>,b</a:t>
            </a:r>
            <a:r>
              <a:rPr lang="en-US" sz="2000" i="1">
                <a:solidFill>
                  <a:srgbClr val="000000"/>
                </a:solidFill>
              </a:rPr>
              <a:t>) = sign(</a:t>
            </a:r>
            <a:r>
              <a:rPr lang="en-US" sz="2000" b="1" i="1">
                <a:solidFill>
                  <a:srgbClr val="00CC00"/>
                </a:solidFill>
              </a:rPr>
              <a:t>w</a:t>
            </a:r>
            <a:r>
              <a:rPr lang="en-US" sz="2000" b="1" i="1">
                <a:solidFill>
                  <a:srgbClr val="000000"/>
                </a:solidFill>
              </a:rPr>
              <a:t>. x</a:t>
            </a:r>
            <a:r>
              <a:rPr lang="en-US" sz="2000" i="1">
                <a:solidFill>
                  <a:srgbClr val="00CC00"/>
                </a:solidFill>
              </a:rPr>
              <a:t> </a:t>
            </a:r>
            <a:r>
              <a:rPr lang="en-US" sz="2000" i="1">
                <a:solidFill>
                  <a:srgbClr val="000000"/>
                </a:solidFill>
              </a:rPr>
              <a:t>- </a:t>
            </a:r>
            <a:r>
              <a:rPr lang="en-US" sz="2000" i="1">
                <a:solidFill>
                  <a:srgbClr val="00CC00"/>
                </a:solidFill>
              </a:rPr>
              <a:t>b</a:t>
            </a:r>
            <a:r>
              <a:rPr lang="en-US" sz="2000" i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4869" name="Text Box 51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70" name="Text Box 52"/>
          <p:cNvSpPr txBox="1">
            <a:spLocks noChangeArrowheads="1"/>
          </p:cNvSpPr>
          <p:nvPr/>
        </p:nvSpPr>
        <p:spPr bwMode="auto">
          <a:xfrm>
            <a:off x="6400800" y="2286000"/>
            <a:ext cx="2743200" cy="39417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The </a:t>
            </a:r>
            <a:r>
              <a:rPr lang="en-US">
                <a:solidFill>
                  <a:srgbClr val="FF0000"/>
                </a:solidFill>
              </a:rPr>
              <a:t>maximum margin linear classifier</a:t>
            </a:r>
            <a:r>
              <a:rPr lang="en-US">
                <a:solidFill>
                  <a:srgbClr val="000000"/>
                </a:solidFill>
              </a:rPr>
              <a:t> is the linear classifier with the, um, maximum margin.</a:t>
            </a:r>
          </a:p>
          <a:p>
            <a:pPr>
              <a:spcBef>
                <a:spcPts val="1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This is the simplest kind of SVM (Called an LSVM)</a:t>
            </a:r>
          </a:p>
        </p:txBody>
      </p:sp>
      <p:sp>
        <p:nvSpPr>
          <p:cNvPr id="34871" name="Text Box 53"/>
          <p:cNvSpPr txBox="1">
            <a:spLocks noChangeArrowheads="1"/>
          </p:cNvSpPr>
          <p:nvPr/>
        </p:nvSpPr>
        <p:spPr bwMode="auto">
          <a:xfrm>
            <a:off x="173038" y="3675063"/>
            <a:ext cx="2120900" cy="19240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CC00"/>
                </a:solidFill>
              </a:rPr>
              <a:t>Support Vectors </a:t>
            </a:r>
            <a:r>
              <a:rPr lang="en-US" sz="2000">
                <a:solidFill>
                  <a:srgbClr val="000000"/>
                </a:solidFill>
              </a:rPr>
              <a:t>are those datapoints that the margin pushes up against</a:t>
            </a:r>
          </a:p>
        </p:txBody>
      </p:sp>
      <p:sp>
        <p:nvSpPr>
          <p:cNvPr id="34872" name="Freeform 54"/>
          <p:cNvSpPr>
            <a:spLocks/>
          </p:cNvSpPr>
          <p:nvPr/>
        </p:nvSpPr>
        <p:spPr bwMode="auto">
          <a:xfrm>
            <a:off x="2112963" y="3725863"/>
            <a:ext cx="1708150" cy="155575"/>
          </a:xfrm>
          <a:custGeom>
            <a:avLst/>
            <a:gdLst>
              <a:gd name="T0" fmla="*/ 0 w 1076"/>
              <a:gd name="T1" fmla="*/ 98 h 98"/>
              <a:gd name="T2" fmla="*/ 104 w 1076"/>
              <a:gd name="T3" fmla="*/ 39 h 98"/>
              <a:gd name="T4" fmla="*/ 212 w 1076"/>
              <a:gd name="T5" fmla="*/ 0 h 98"/>
              <a:gd name="T6" fmla="*/ 326 w 1076"/>
              <a:gd name="T7" fmla="*/ 11 h 98"/>
              <a:gd name="T8" fmla="*/ 386 w 1076"/>
              <a:gd name="T9" fmla="*/ 39 h 98"/>
              <a:gd name="T10" fmla="*/ 386 w 1076"/>
              <a:gd name="T11" fmla="*/ 39 h 98"/>
              <a:gd name="T12" fmla="*/ 511 w 1076"/>
              <a:gd name="T13" fmla="*/ 82 h 98"/>
              <a:gd name="T14" fmla="*/ 989 w 1076"/>
              <a:gd name="T15" fmla="*/ 55 h 98"/>
              <a:gd name="T16" fmla="*/ 1076 w 1076"/>
              <a:gd name="T17" fmla="*/ 44 h 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76"/>
              <a:gd name="T28" fmla="*/ 0 h 98"/>
              <a:gd name="T29" fmla="*/ 1076 w 1076"/>
              <a:gd name="T30" fmla="*/ 98 h 9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76" h="98">
                <a:moveTo>
                  <a:pt x="0" y="98"/>
                </a:moveTo>
                <a:cubicBezTo>
                  <a:pt x="38" y="87"/>
                  <a:pt x="66" y="53"/>
                  <a:pt x="104" y="39"/>
                </a:cubicBezTo>
                <a:cubicBezTo>
                  <a:pt x="132" y="9"/>
                  <a:pt x="172" y="6"/>
                  <a:pt x="212" y="0"/>
                </a:cubicBezTo>
                <a:cubicBezTo>
                  <a:pt x="262" y="3"/>
                  <a:pt x="286" y="0"/>
                  <a:pt x="326" y="11"/>
                </a:cubicBezTo>
                <a:lnTo>
                  <a:pt x="386" y="39"/>
                </a:lnTo>
                <a:cubicBezTo>
                  <a:pt x="386" y="39"/>
                  <a:pt x="386" y="39"/>
                  <a:pt x="386" y="39"/>
                </a:cubicBezTo>
                <a:cubicBezTo>
                  <a:pt x="428" y="52"/>
                  <a:pt x="469" y="69"/>
                  <a:pt x="511" y="82"/>
                </a:cubicBezTo>
                <a:cubicBezTo>
                  <a:pt x="670" y="74"/>
                  <a:pt x="829" y="60"/>
                  <a:pt x="989" y="55"/>
                </a:cubicBezTo>
                <a:cubicBezTo>
                  <a:pt x="1017" y="51"/>
                  <a:pt x="1048" y="44"/>
                  <a:pt x="1076" y="44"/>
                </a:cubicBezTo>
              </a:path>
            </a:pathLst>
          </a:custGeom>
          <a:noFill/>
          <a:ln w="38160">
            <a:solidFill>
              <a:srgbClr val="00CC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73" name="Freeform 55"/>
          <p:cNvSpPr>
            <a:spLocks/>
          </p:cNvSpPr>
          <p:nvPr/>
        </p:nvSpPr>
        <p:spPr bwMode="auto">
          <a:xfrm>
            <a:off x="2079625" y="3317875"/>
            <a:ext cx="2293938" cy="485775"/>
          </a:xfrm>
          <a:custGeom>
            <a:avLst/>
            <a:gdLst>
              <a:gd name="T0" fmla="*/ 0 w 1445"/>
              <a:gd name="T1" fmla="*/ 306 h 306"/>
              <a:gd name="T2" fmla="*/ 16 w 1445"/>
              <a:gd name="T3" fmla="*/ 301 h 306"/>
              <a:gd name="T4" fmla="*/ 27 w 1445"/>
              <a:gd name="T5" fmla="*/ 268 h 306"/>
              <a:gd name="T6" fmla="*/ 48 w 1445"/>
              <a:gd name="T7" fmla="*/ 236 h 306"/>
              <a:gd name="T8" fmla="*/ 125 w 1445"/>
              <a:gd name="T9" fmla="*/ 171 h 306"/>
              <a:gd name="T10" fmla="*/ 228 w 1445"/>
              <a:gd name="T11" fmla="*/ 105 h 306"/>
              <a:gd name="T12" fmla="*/ 298 w 1445"/>
              <a:gd name="T13" fmla="*/ 73 h 306"/>
              <a:gd name="T14" fmla="*/ 635 w 1445"/>
              <a:gd name="T15" fmla="*/ 2 h 306"/>
              <a:gd name="T16" fmla="*/ 1043 w 1445"/>
              <a:gd name="T17" fmla="*/ 18 h 306"/>
              <a:gd name="T18" fmla="*/ 1119 w 1445"/>
              <a:gd name="T19" fmla="*/ 40 h 306"/>
              <a:gd name="T20" fmla="*/ 1217 w 1445"/>
              <a:gd name="T21" fmla="*/ 84 h 306"/>
              <a:gd name="T22" fmla="*/ 1336 w 1445"/>
              <a:gd name="T23" fmla="*/ 132 h 306"/>
              <a:gd name="T24" fmla="*/ 1445 w 1445"/>
              <a:gd name="T25" fmla="*/ 165 h 30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445"/>
              <a:gd name="T40" fmla="*/ 0 h 306"/>
              <a:gd name="T41" fmla="*/ 1445 w 1445"/>
              <a:gd name="T42" fmla="*/ 306 h 30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445" h="306">
                <a:moveTo>
                  <a:pt x="0" y="306"/>
                </a:moveTo>
                <a:cubicBezTo>
                  <a:pt x="5" y="304"/>
                  <a:pt x="12" y="305"/>
                  <a:pt x="16" y="301"/>
                </a:cubicBezTo>
                <a:cubicBezTo>
                  <a:pt x="24" y="293"/>
                  <a:pt x="21" y="278"/>
                  <a:pt x="27" y="268"/>
                </a:cubicBezTo>
                <a:cubicBezTo>
                  <a:pt x="33" y="257"/>
                  <a:pt x="41" y="247"/>
                  <a:pt x="48" y="236"/>
                </a:cubicBezTo>
                <a:cubicBezTo>
                  <a:pt x="58" y="221"/>
                  <a:pt x="117" y="177"/>
                  <a:pt x="125" y="171"/>
                </a:cubicBezTo>
                <a:cubicBezTo>
                  <a:pt x="159" y="146"/>
                  <a:pt x="186" y="117"/>
                  <a:pt x="228" y="105"/>
                </a:cubicBezTo>
                <a:cubicBezTo>
                  <a:pt x="249" y="91"/>
                  <a:pt x="273" y="79"/>
                  <a:pt x="298" y="73"/>
                </a:cubicBezTo>
                <a:cubicBezTo>
                  <a:pt x="394" y="11"/>
                  <a:pt x="526" y="10"/>
                  <a:pt x="635" y="2"/>
                </a:cubicBezTo>
                <a:cubicBezTo>
                  <a:pt x="773" y="5"/>
                  <a:pt x="907" y="0"/>
                  <a:pt x="1043" y="18"/>
                </a:cubicBezTo>
                <a:cubicBezTo>
                  <a:pt x="1068" y="27"/>
                  <a:pt x="1093" y="34"/>
                  <a:pt x="1119" y="40"/>
                </a:cubicBezTo>
                <a:cubicBezTo>
                  <a:pt x="1150" y="63"/>
                  <a:pt x="1183" y="68"/>
                  <a:pt x="1217" y="84"/>
                </a:cubicBezTo>
                <a:cubicBezTo>
                  <a:pt x="1257" y="104"/>
                  <a:pt x="1293" y="119"/>
                  <a:pt x="1336" y="132"/>
                </a:cubicBezTo>
                <a:cubicBezTo>
                  <a:pt x="1370" y="142"/>
                  <a:pt x="1410" y="165"/>
                  <a:pt x="1445" y="165"/>
                </a:cubicBezTo>
              </a:path>
            </a:pathLst>
          </a:custGeom>
          <a:noFill/>
          <a:ln w="38160">
            <a:solidFill>
              <a:srgbClr val="00CC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74" name="Freeform 56"/>
          <p:cNvSpPr>
            <a:spLocks/>
          </p:cNvSpPr>
          <p:nvPr/>
        </p:nvSpPr>
        <p:spPr bwMode="auto">
          <a:xfrm>
            <a:off x="2105025" y="3994150"/>
            <a:ext cx="1733550" cy="449263"/>
          </a:xfrm>
          <a:custGeom>
            <a:avLst/>
            <a:gdLst>
              <a:gd name="T0" fmla="*/ 0 w 1092"/>
              <a:gd name="T1" fmla="*/ 0 h 283"/>
              <a:gd name="T2" fmla="*/ 130 w 1092"/>
              <a:gd name="T3" fmla="*/ 54 h 283"/>
              <a:gd name="T4" fmla="*/ 326 w 1092"/>
              <a:gd name="T5" fmla="*/ 147 h 283"/>
              <a:gd name="T6" fmla="*/ 397 w 1092"/>
              <a:gd name="T7" fmla="*/ 174 h 283"/>
              <a:gd name="T8" fmla="*/ 527 w 1092"/>
              <a:gd name="T9" fmla="*/ 217 h 283"/>
              <a:gd name="T10" fmla="*/ 1092 w 1092"/>
              <a:gd name="T11" fmla="*/ 272 h 2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92"/>
              <a:gd name="T19" fmla="*/ 0 h 283"/>
              <a:gd name="T20" fmla="*/ 1092 w 1092"/>
              <a:gd name="T21" fmla="*/ 283 h 2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92" h="283">
                <a:moveTo>
                  <a:pt x="0" y="0"/>
                </a:moveTo>
                <a:cubicBezTo>
                  <a:pt x="47" y="9"/>
                  <a:pt x="84" y="40"/>
                  <a:pt x="130" y="54"/>
                </a:cubicBezTo>
                <a:cubicBezTo>
                  <a:pt x="184" y="96"/>
                  <a:pt x="261" y="129"/>
                  <a:pt x="326" y="147"/>
                </a:cubicBezTo>
                <a:cubicBezTo>
                  <a:pt x="348" y="162"/>
                  <a:pt x="373" y="163"/>
                  <a:pt x="397" y="174"/>
                </a:cubicBezTo>
                <a:cubicBezTo>
                  <a:pt x="439" y="193"/>
                  <a:pt x="481" y="209"/>
                  <a:pt x="527" y="217"/>
                </a:cubicBezTo>
                <a:cubicBezTo>
                  <a:pt x="704" y="283"/>
                  <a:pt x="907" y="272"/>
                  <a:pt x="1092" y="272"/>
                </a:cubicBezTo>
              </a:path>
            </a:pathLst>
          </a:custGeom>
          <a:noFill/>
          <a:ln w="38160">
            <a:solidFill>
              <a:srgbClr val="00CC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75" name="Oval 57"/>
          <p:cNvSpPr>
            <a:spLocks noChangeArrowheads="1"/>
          </p:cNvSpPr>
          <p:nvPr/>
        </p:nvSpPr>
        <p:spPr bwMode="auto">
          <a:xfrm>
            <a:off x="4341813" y="3579813"/>
            <a:ext cx="152400" cy="152400"/>
          </a:xfrm>
          <a:prstGeom prst="ellipse">
            <a:avLst/>
          </a:prstGeom>
          <a:noFill/>
          <a:ln w="38160">
            <a:solidFill>
              <a:srgbClr val="00CC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76" name="Oval 58"/>
          <p:cNvSpPr>
            <a:spLocks noChangeArrowheads="1"/>
          </p:cNvSpPr>
          <p:nvPr/>
        </p:nvSpPr>
        <p:spPr bwMode="auto">
          <a:xfrm>
            <a:off x="3844925" y="3689350"/>
            <a:ext cx="152400" cy="152400"/>
          </a:xfrm>
          <a:prstGeom prst="ellipse">
            <a:avLst/>
          </a:prstGeom>
          <a:noFill/>
          <a:ln w="38160">
            <a:solidFill>
              <a:srgbClr val="00CC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77" name="Oval 59"/>
          <p:cNvSpPr>
            <a:spLocks noChangeArrowheads="1"/>
          </p:cNvSpPr>
          <p:nvPr/>
        </p:nvSpPr>
        <p:spPr bwMode="auto">
          <a:xfrm>
            <a:off x="3833813" y="4384675"/>
            <a:ext cx="152400" cy="152400"/>
          </a:xfrm>
          <a:prstGeom prst="ellipse">
            <a:avLst/>
          </a:prstGeom>
          <a:noFill/>
          <a:ln w="38160">
            <a:solidFill>
              <a:srgbClr val="00CC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78" name="AutoShape 60"/>
          <p:cNvSpPr>
            <a:spLocks noChangeArrowheads="1"/>
          </p:cNvSpPr>
          <p:nvPr/>
        </p:nvSpPr>
        <p:spPr bwMode="auto">
          <a:xfrm>
            <a:off x="4441825" y="6097588"/>
            <a:ext cx="1758950" cy="381000"/>
          </a:xfrm>
          <a:prstGeom prst="wedgeRectCallout">
            <a:avLst>
              <a:gd name="adj1" fmla="val 64713"/>
              <a:gd name="adj2" fmla="val -86250"/>
            </a:avLst>
          </a:prstGeom>
          <a:solidFill>
            <a:srgbClr val="CCFFCC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0000"/>
                </a:solidFill>
              </a:rPr>
              <a:t>Linear SVM</a:t>
            </a:r>
          </a:p>
        </p:txBody>
      </p:sp>
    </p:spTree>
    <p:extLst>
      <p:ext uri="{BB962C8B-B14F-4D97-AF65-F5344CB8AC3E}">
        <p14:creationId xmlns:p14="http://schemas.microsoft.com/office/powerpoint/2010/main" val="17885422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/>
              <a:t>Copyright © 2001, 2003, Andrew W. Moore</a:t>
            </a:r>
          </a:p>
        </p:txBody>
      </p:sp>
      <p:sp>
        <p:nvSpPr>
          <p:cNvPr id="36867" name="Line 1"/>
          <p:cNvSpPr>
            <a:spLocks noChangeShapeType="1"/>
          </p:cNvSpPr>
          <p:nvPr/>
        </p:nvSpPr>
        <p:spPr bwMode="auto">
          <a:xfrm flipV="1">
            <a:off x="2506663" y="1784350"/>
            <a:ext cx="2876550" cy="4584700"/>
          </a:xfrm>
          <a:prstGeom prst="line">
            <a:avLst/>
          </a:prstGeom>
          <a:noFill/>
          <a:ln w="361800">
            <a:solidFill>
              <a:srgbClr val="FFCF0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8" name="Line 2"/>
          <p:cNvSpPr>
            <a:spLocks noChangeShapeType="1"/>
          </p:cNvSpPr>
          <p:nvPr/>
        </p:nvSpPr>
        <p:spPr bwMode="auto">
          <a:xfrm flipV="1">
            <a:off x="2465388" y="1719263"/>
            <a:ext cx="2957512" cy="47148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-3175"/>
            <a:ext cx="8534400" cy="763588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dirty="0" err="1"/>
              <a:t>Why</a:t>
            </a:r>
            <a:r>
              <a:rPr lang="fr-FR" dirty="0"/>
              <a:t> Maximum </a:t>
            </a:r>
            <a:r>
              <a:rPr lang="fr-FR" dirty="0" err="1"/>
              <a:t>Margin</a:t>
            </a:r>
            <a:r>
              <a:rPr lang="fr-FR" dirty="0"/>
              <a:t>?</a:t>
            </a:r>
          </a:p>
        </p:txBody>
      </p:sp>
      <p:sp>
        <p:nvSpPr>
          <p:cNvPr id="36870" name="Text Box 4"/>
          <p:cNvSpPr txBox="1">
            <a:spLocks noChangeArrowheads="1"/>
          </p:cNvSpPr>
          <p:nvPr/>
        </p:nvSpPr>
        <p:spPr bwMode="auto">
          <a:xfrm>
            <a:off x="838200" y="1905000"/>
            <a:ext cx="1905000" cy="862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0000"/>
                </a:solidFill>
              </a:rPr>
              <a:t>denotes +1</a:t>
            </a:r>
          </a:p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0000"/>
                </a:solidFill>
              </a:rPr>
              <a:t>denotes -1</a:t>
            </a:r>
          </a:p>
        </p:txBody>
      </p:sp>
      <p:sp>
        <p:nvSpPr>
          <p:cNvPr id="36871" name="Oval 5"/>
          <p:cNvSpPr>
            <a:spLocks noChangeArrowheads="1"/>
          </p:cNvSpPr>
          <p:nvPr/>
        </p:nvSpPr>
        <p:spPr bwMode="auto">
          <a:xfrm rot="4800000">
            <a:off x="915194" y="2056606"/>
            <a:ext cx="58738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Oval 6"/>
          <p:cNvSpPr>
            <a:spLocks noChangeArrowheads="1"/>
          </p:cNvSpPr>
          <p:nvPr/>
        </p:nvSpPr>
        <p:spPr bwMode="auto">
          <a:xfrm rot="5880000">
            <a:off x="915988" y="2513012"/>
            <a:ext cx="50800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Line 7"/>
          <p:cNvSpPr>
            <a:spLocks noChangeShapeType="1"/>
          </p:cNvSpPr>
          <p:nvPr/>
        </p:nvSpPr>
        <p:spPr bwMode="auto">
          <a:xfrm>
            <a:off x="2590800" y="2209800"/>
            <a:ext cx="1588" cy="3505200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4" name="Line 8"/>
          <p:cNvSpPr>
            <a:spLocks noChangeShapeType="1"/>
          </p:cNvSpPr>
          <p:nvPr/>
        </p:nvSpPr>
        <p:spPr bwMode="auto">
          <a:xfrm>
            <a:off x="2438400" y="5562600"/>
            <a:ext cx="3657600" cy="1588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5" name="Oval 9"/>
          <p:cNvSpPr>
            <a:spLocks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Oval 10"/>
          <p:cNvSpPr>
            <a:spLocks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7" name="Oval 11"/>
          <p:cNvSpPr>
            <a:spLocks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Oval 12"/>
          <p:cNvSpPr>
            <a:spLocks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9" name="Oval 13"/>
          <p:cNvSpPr>
            <a:spLocks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0" name="Oval 14"/>
          <p:cNvSpPr>
            <a:spLocks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1" name="Oval 15"/>
          <p:cNvSpPr>
            <a:spLocks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2" name="Oval 16"/>
          <p:cNvSpPr>
            <a:spLocks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3" name="Oval 17"/>
          <p:cNvSpPr>
            <a:spLocks noChangeArrowheads="1"/>
          </p:cNvSpPr>
          <p:nvPr/>
        </p:nvSpPr>
        <p:spPr bwMode="auto">
          <a:xfrm rot="-1140000">
            <a:off x="3886200" y="4443413"/>
            <a:ext cx="5397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4" name="Oval 18"/>
          <p:cNvSpPr>
            <a:spLocks noChangeArrowheads="1"/>
          </p:cNvSpPr>
          <p:nvPr/>
        </p:nvSpPr>
        <p:spPr bwMode="auto">
          <a:xfrm rot="-1140000">
            <a:off x="6003925" y="3230563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5" name="Oval 19"/>
          <p:cNvSpPr>
            <a:spLocks noChangeArrowheads="1"/>
          </p:cNvSpPr>
          <p:nvPr/>
        </p:nvSpPr>
        <p:spPr bwMode="auto">
          <a:xfrm rot="-1140000">
            <a:off x="5295900" y="4546600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6" name="Oval 20"/>
          <p:cNvSpPr>
            <a:spLocks noChangeArrowheads="1"/>
          </p:cNvSpPr>
          <p:nvPr/>
        </p:nvSpPr>
        <p:spPr bwMode="auto">
          <a:xfrm rot="-1140000">
            <a:off x="3124200" y="2668588"/>
            <a:ext cx="60325" cy="508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7" name="Oval 21"/>
          <p:cNvSpPr>
            <a:spLocks noChangeArrowheads="1"/>
          </p:cNvSpPr>
          <p:nvPr/>
        </p:nvSpPr>
        <p:spPr bwMode="auto">
          <a:xfrm rot="-1140000">
            <a:off x="4711700" y="3586163"/>
            <a:ext cx="60325" cy="508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8" name="Oval 22"/>
          <p:cNvSpPr>
            <a:spLocks noChangeArrowheads="1"/>
          </p:cNvSpPr>
          <p:nvPr/>
        </p:nvSpPr>
        <p:spPr bwMode="auto">
          <a:xfrm rot="-1140000">
            <a:off x="5865813" y="4497388"/>
            <a:ext cx="60325" cy="476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9" name="Oval 23"/>
          <p:cNvSpPr>
            <a:spLocks noChangeArrowheads="1"/>
          </p:cNvSpPr>
          <p:nvPr/>
        </p:nvSpPr>
        <p:spPr bwMode="auto">
          <a:xfrm rot="-1140000">
            <a:off x="3113088" y="3641725"/>
            <a:ext cx="60325" cy="476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Oval 24"/>
          <p:cNvSpPr>
            <a:spLocks noChangeArrowheads="1"/>
          </p:cNvSpPr>
          <p:nvPr/>
        </p:nvSpPr>
        <p:spPr bwMode="auto">
          <a:xfrm rot="5880000">
            <a:off x="3868738" y="3059113"/>
            <a:ext cx="47625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1" name="Oval 25"/>
          <p:cNvSpPr>
            <a:spLocks noChangeArrowheads="1"/>
          </p:cNvSpPr>
          <p:nvPr/>
        </p:nvSpPr>
        <p:spPr bwMode="auto">
          <a:xfrm rot="5880000">
            <a:off x="4136232" y="5244306"/>
            <a:ext cx="55562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2" name="Oval 26"/>
          <p:cNvSpPr>
            <a:spLocks noChangeArrowheads="1"/>
          </p:cNvSpPr>
          <p:nvPr/>
        </p:nvSpPr>
        <p:spPr bwMode="auto">
          <a:xfrm rot="5880000">
            <a:off x="3116263" y="4100513"/>
            <a:ext cx="47625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3" name="Oval 27"/>
          <p:cNvSpPr>
            <a:spLocks noChangeArrowheads="1"/>
          </p:cNvSpPr>
          <p:nvPr/>
        </p:nvSpPr>
        <p:spPr bwMode="auto">
          <a:xfrm rot="5880000">
            <a:off x="4344988" y="2395538"/>
            <a:ext cx="47625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4" name="Oval 28"/>
          <p:cNvSpPr>
            <a:spLocks noChangeArrowheads="1"/>
          </p:cNvSpPr>
          <p:nvPr/>
        </p:nvSpPr>
        <p:spPr bwMode="auto">
          <a:xfrm rot="5880000">
            <a:off x="5304632" y="4145756"/>
            <a:ext cx="58738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5" name="Oval 29"/>
          <p:cNvSpPr>
            <a:spLocks noChangeArrowheads="1"/>
          </p:cNvSpPr>
          <p:nvPr/>
        </p:nvSpPr>
        <p:spPr bwMode="auto">
          <a:xfrm rot="5880000">
            <a:off x="4371975" y="4081463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6" name="Oval 30"/>
          <p:cNvSpPr>
            <a:spLocks noChangeArrowheads="1"/>
          </p:cNvSpPr>
          <p:nvPr/>
        </p:nvSpPr>
        <p:spPr bwMode="auto">
          <a:xfrm rot="5880000">
            <a:off x="5621338" y="3365500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7" name="Oval 31"/>
          <p:cNvSpPr>
            <a:spLocks noChangeArrowheads="1"/>
          </p:cNvSpPr>
          <p:nvPr/>
        </p:nvSpPr>
        <p:spPr bwMode="auto">
          <a:xfrm rot="5880000">
            <a:off x="3089275" y="2347913"/>
            <a:ext cx="47625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8" name="Oval 32"/>
          <p:cNvSpPr>
            <a:spLocks noChangeArrowheads="1"/>
          </p:cNvSpPr>
          <p:nvPr/>
        </p:nvSpPr>
        <p:spPr bwMode="auto">
          <a:xfrm rot="5880000">
            <a:off x="5262563" y="3275013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9" name="Oval 33"/>
          <p:cNvSpPr>
            <a:spLocks noChangeArrowheads="1"/>
          </p:cNvSpPr>
          <p:nvPr/>
        </p:nvSpPr>
        <p:spPr bwMode="auto">
          <a:xfrm rot="5880000">
            <a:off x="5117307" y="4720431"/>
            <a:ext cx="58738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00" name="Oval 34"/>
          <p:cNvSpPr>
            <a:spLocks noChangeArrowheads="1"/>
          </p:cNvSpPr>
          <p:nvPr/>
        </p:nvSpPr>
        <p:spPr bwMode="auto">
          <a:xfrm rot="4800000">
            <a:off x="3498057" y="3534569"/>
            <a:ext cx="58737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01" name="Oval 35"/>
          <p:cNvSpPr>
            <a:spLocks noChangeArrowheads="1"/>
          </p:cNvSpPr>
          <p:nvPr/>
        </p:nvSpPr>
        <p:spPr bwMode="auto">
          <a:xfrm rot="4800000">
            <a:off x="4651375" y="5253038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02" name="Oval 36"/>
          <p:cNvSpPr>
            <a:spLocks noChangeArrowheads="1"/>
          </p:cNvSpPr>
          <p:nvPr/>
        </p:nvSpPr>
        <p:spPr bwMode="auto">
          <a:xfrm rot="4800000">
            <a:off x="4346575" y="4872038"/>
            <a:ext cx="47625" cy="5397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03" name="Oval 37"/>
          <p:cNvSpPr>
            <a:spLocks noChangeArrowheads="1"/>
          </p:cNvSpPr>
          <p:nvPr/>
        </p:nvSpPr>
        <p:spPr bwMode="auto">
          <a:xfrm rot="4800000">
            <a:off x="2817019" y="3734594"/>
            <a:ext cx="58737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04" name="Oval 38"/>
          <p:cNvSpPr>
            <a:spLocks noChangeArrowheads="1"/>
          </p:cNvSpPr>
          <p:nvPr/>
        </p:nvSpPr>
        <p:spPr bwMode="auto">
          <a:xfrm rot="4800000">
            <a:off x="3714751" y="2774950"/>
            <a:ext cx="50800" cy="5397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05" name="Oval 39"/>
          <p:cNvSpPr>
            <a:spLocks noChangeArrowheads="1"/>
          </p:cNvSpPr>
          <p:nvPr/>
        </p:nvSpPr>
        <p:spPr bwMode="auto">
          <a:xfrm rot="4800000">
            <a:off x="4357688" y="4364037"/>
            <a:ext cx="50800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06" name="Oval 40"/>
          <p:cNvSpPr>
            <a:spLocks noChangeArrowheads="1"/>
          </p:cNvSpPr>
          <p:nvPr/>
        </p:nvSpPr>
        <p:spPr bwMode="auto">
          <a:xfrm rot="4800000">
            <a:off x="2504282" y="3082131"/>
            <a:ext cx="58738" cy="60325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07" name="Oval 41"/>
          <p:cNvSpPr>
            <a:spLocks noChangeArrowheads="1"/>
          </p:cNvSpPr>
          <p:nvPr/>
        </p:nvSpPr>
        <p:spPr bwMode="auto">
          <a:xfrm rot="4800000">
            <a:off x="3937794" y="5049044"/>
            <a:ext cx="55563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08" name="Oval 42"/>
          <p:cNvSpPr>
            <a:spLocks noChangeArrowheads="1"/>
          </p:cNvSpPr>
          <p:nvPr/>
        </p:nvSpPr>
        <p:spPr bwMode="auto">
          <a:xfrm rot="4800000">
            <a:off x="5305426" y="4756150"/>
            <a:ext cx="50800" cy="60325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09" name="Text Box 43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8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1" i="1">
                <a:solidFill>
                  <a:srgbClr val="000000"/>
                </a:solidFill>
              </a:rPr>
              <a:t>f</a:t>
            </a:r>
            <a:r>
              <a:rPr lang="en-US" sz="2000" i="1">
                <a:solidFill>
                  <a:srgbClr val="000000"/>
                </a:solidFill>
              </a:rPr>
              <a:t>(</a:t>
            </a:r>
            <a:r>
              <a:rPr lang="en-US" sz="2000" b="1" i="1">
                <a:solidFill>
                  <a:srgbClr val="000000"/>
                </a:solidFill>
              </a:rPr>
              <a:t>x</a:t>
            </a:r>
            <a:r>
              <a:rPr lang="en-US" sz="2000" i="1">
                <a:solidFill>
                  <a:srgbClr val="000000"/>
                </a:solidFill>
              </a:rPr>
              <a:t>,</a:t>
            </a:r>
            <a:r>
              <a:rPr lang="en-US" sz="2000" b="1" i="1">
                <a:solidFill>
                  <a:srgbClr val="00CC00"/>
                </a:solidFill>
              </a:rPr>
              <a:t>w</a:t>
            </a:r>
            <a:r>
              <a:rPr lang="en-US" sz="2000" i="1">
                <a:solidFill>
                  <a:srgbClr val="00CC00"/>
                </a:solidFill>
              </a:rPr>
              <a:t>,b</a:t>
            </a:r>
            <a:r>
              <a:rPr lang="en-US" sz="2000" i="1">
                <a:solidFill>
                  <a:srgbClr val="000000"/>
                </a:solidFill>
              </a:rPr>
              <a:t>) = sign(</a:t>
            </a:r>
            <a:r>
              <a:rPr lang="en-US" sz="2000" b="1" i="1">
                <a:solidFill>
                  <a:srgbClr val="00CC00"/>
                </a:solidFill>
              </a:rPr>
              <a:t>w</a:t>
            </a:r>
            <a:r>
              <a:rPr lang="en-US" sz="2000" b="1" i="1">
                <a:solidFill>
                  <a:srgbClr val="000000"/>
                </a:solidFill>
              </a:rPr>
              <a:t>. x</a:t>
            </a:r>
            <a:r>
              <a:rPr lang="en-US" sz="2000" i="1">
                <a:solidFill>
                  <a:srgbClr val="00CC00"/>
                </a:solidFill>
              </a:rPr>
              <a:t> </a:t>
            </a:r>
            <a:r>
              <a:rPr lang="en-US" sz="2000" i="1">
                <a:solidFill>
                  <a:srgbClr val="000000"/>
                </a:solidFill>
              </a:rPr>
              <a:t>- </a:t>
            </a:r>
            <a:r>
              <a:rPr lang="en-US" sz="2000" i="1">
                <a:solidFill>
                  <a:srgbClr val="00CC00"/>
                </a:solidFill>
              </a:rPr>
              <a:t>b</a:t>
            </a:r>
            <a:r>
              <a:rPr lang="en-US" sz="2000" i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6910" name="Text Box 44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11" name="Text Box 45"/>
          <p:cNvSpPr txBox="1">
            <a:spLocks noChangeArrowheads="1"/>
          </p:cNvSpPr>
          <p:nvPr/>
        </p:nvSpPr>
        <p:spPr bwMode="auto">
          <a:xfrm>
            <a:off x="6400800" y="2286000"/>
            <a:ext cx="2743200" cy="39417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The </a:t>
            </a:r>
            <a:r>
              <a:rPr lang="en-US">
                <a:solidFill>
                  <a:srgbClr val="FF0000"/>
                </a:solidFill>
              </a:rPr>
              <a:t>maximum margin linear classifier</a:t>
            </a:r>
            <a:r>
              <a:rPr lang="en-US">
                <a:solidFill>
                  <a:srgbClr val="000000"/>
                </a:solidFill>
              </a:rPr>
              <a:t> is the linear classifier with the, um, maximum margin.</a:t>
            </a:r>
          </a:p>
          <a:p>
            <a:pPr>
              <a:spcBef>
                <a:spcPts val="1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This is the simplest kind of SVM (Called an LSVM)</a:t>
            </a:r>
          </a:p>
        </p:txBody>
      </p:sp>
      <p:sp>
        <p:nvSpPr>
          <p:cNvPr id="36912" name="Text Box 46"/>
          <p:cNvSpPr txBox="1">
            <a:spLocks noChangeArrowheads="1"/>
          </p:cNvSpPr>
          <p:nvPr/>
        </p:nvSpPr>
        <p:spPr bwMode="auto">
          <a:xfrm>
            <a:off x="173038" y="3675063"/>
            <a:ext cx="2120900" cy="19240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CC00"/>
                </a:solidFill>
              </a:rPr>
              <a:t>Support Vectors </a:t>
            </a:r>
            <a:r>
              <a:rPr lang="en-US" sz="2000">
                <a:solidFill>
                  <a:srgbClr val="000000"/>
                </a:solidFill>
              </a:rPr>
              <a:t>are those datapoints that the margin pushes up against</a:t>
            </a:r>
          </a:p>
        </p:txBody>
      </p:sp>
      <p:sp>
        <p:nvSpPr>
          <p:cNvPr id="36913" name="Freeform 47"/>
          <p:cNvSpPr>
            <a:spLocks/>
          </p:cNvSpPr>
          <p:nvPr/>
        </p:nvSpPr>
        <p:spPr bwMode="auto">
          <a:xfrm>
            <a:off x="2112963" y="3725863"/>
            <a:ext cx="1708150" cy="155575"/>
          </a:xfrm>
          <a:custGeom>
            <a:avLst/>
            <a:gdLst>
              <a:gd name="T0" fmla="*/ 0 w 1076"/>
              <a:gd name="T1" fmla="*/ 98 h 98"/>
              <a:gd name="T2" fmla="*/ 104 w 1076"/>
              <a:gd name="T3" fmla="*/ 39 h 98"/>
              <a:gd name="T4" fmla="*/ 212 w 1076"/>
              <a:gd name="T5" fmla="*/ 0 h 98"/>
              <a:gd name="T6" fmla="*/ 326 w 1076"/>
              <a:gd name="T7" fmla="*/ 11 h 98"/>
              <a:gd name="T8" fmla="*/ 386 w 1076"/>
              <a:gd name="T9" fmla="*/ 39 h 98"/>
              <a:gd name="T10" fmla="*/ 386 w 1076"/>
              <a:gd name="T11" fmla="*/ 39 h 98"/>
              <a:gd name="T12" fmla="*/ 511 w 1076"/>
              <a:gd name="T13" fmla="*/ 82 h 98"/>
              <a:gd name="T14" fmla="*/ 989 w 1076"/>
              <a:gd name="T15" fmla="*/ 55 h 98"/>
              <a:gd name="T16" fmla="*/ 1076 w 1076"/>
              <a:gd name="T17" fmla="*/ 44 h 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76"/>
              <a:gd name="T28" fmla="*/ 0 h 98"/>
              <a:gd name="T29" fmla="*/ 1076 w 1076"/>
              <a:gd name="T30" fmla="*/ 98 h 9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76" h="98">
                <a:moveTo>
                  <a:pt x="0" y="98"/>
                </a:moveTo>
                <a:cubicBezTo>
                  <a:pt x="38" y="87"/>
                  <a:pt x="66" y="53"/>
                  <a:pt x="104" y="39"/>
                </a:cubicBezTo>
                <a:cubicBezTo>
                  <a:pt x="132" y="9"/>
                  <a:pt x="172" y="6"/>
                  <a:pt x="212" y="0"/>
                </a:cubicBezTo>
                <a:cubicBezTo>
                  <a:pt x="262" y="3"/>
                  <a:pt x="286" y="0"/>
                  <a:pt x="326" y="11"/>
                </a:cubicBezTo>
                <a:lnTo>
                  <a:pt x="386" y="39"/>
                </a:lnTo>
                <a:cubicBezTo>
                  <a:pt x="386" y="39"/>
                  <a:pt x="386" y="39"/>
                  <a:pt x="386" y="39"/>
                </a:cubicBezTo>
                <a:cubicBezTo>
                  <a:pt x="428" y="52"/>
                  <a:pt x="469" y="69"/>
                  <a:pt x="511" y="82"/>
                </a:cubicBezTo>
                <a:cubicBezTo>
                  <a:pt x="670" y="74"/>
                  <a:pt x="829" y="60"/>
                  <a:pt x="989" y="55"/>
                </a:cubicBezTo>
                <a:cubicBezTo>
                  <a:pt x="1017" y="51"/>
                  <a:pt x="1048" y="44"/>
                  <a:pt x="1076" y="44"/>
                </a:cubicBezTo>
              </a:path>
            </a:pathLst>
          </a:custGeom>
          <a:noFill/>
          <a:ln w="38160">
            <a:solidFill>
              <a:srgbClr val="00CC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14" name="Freeform 48"/>
          <p:cNvSpPr>
            <a:spLocks/>
          </p:cNvSpPr>
          <p:nvPr/>
        </p:nvSpPr>
        <p:spPr bwMode="auto">
          <a:xfrm>
            <a:off x="2079625" y="3317875"/>
            <a:ext cx="2293938" cy="485775"/>
          </a:xfrm>
          <a:custGeom>
            <a:avLst/>
            <a:gdLst>
              <a:gd name="T0" fmla="*/ 0 w 1445"/>
              <a:gd name="T1" fmla="*/ 306 h 306"/>
              <a:gd name="T2" fmla="*/ 16 w 1445"/>
              <a:gd name="T3" fmla="*/ 301 h 306"/>
              <a:gd name="T4" fmla="*/ 27 w 1445"/>
              <a:gd name="T5" fmla="*/ 268 h 306"/>
              <a:gd name="T6" fmla="*/ 48 w 1445"/>
              <a:gd name="T7" fmla="*/ 236 h 306"/>
              <a:gd name="T8" fmla="*/ 125 w 1445"/>
              <a:gd name="T9" fmla="*/ 171 h 306"/>
              <a:gd name="T10" fmla="*/ 228 w 1445"/>
              <a:gd name="T11" fmla="*/ 105 h 306"/>
              <a:gd name="T12" fmla="*/ 298 w 1445"/>
              <a:gd name="T13" fmla="*/ 73 h 306"/>
              <a:gd name="T14" fmla="*/ 635 w 1445"/>
              <a:gd name="T15" fmla="*/ 2 h 306"/>
              <a:gd name="T16" fmla="*/ 1043 w 1445"/>
              <a:gd name="T17" fmla="*/ 18 h 306"/>
              <a:gd name="T18" fmla="*/ 1119 w 1445"/>
              <a:gd name="T19" fmla="*/ 40 h 306"/>
              <a:gd name="T20" fmla="*/ 1217 w 1445"/>
              <a:gd name="T21" fmla="*/ 84 h 306"/>
              <a:gd name="T22" fmla="*/ 1336 w 1445"/>
              <a:gd name="T23" fmla="*/ 132 h 306"/>
              <a:gd name="T24" fmla="*/ 1445 w 1445"/>
              <a:gd name="T25" fmla="*/ 165 h 30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445"/>
              <a:gd name="T40" fmla="*/ 0 h 306"/>
              <a:gd name="T41" fmla="*/ 1445 w 1445"/>
              <a:gd name="T42" fmla="*/ 306 h 30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445" h="306">
                <a:moveTo>
                  <a:pt x="0" y="306"/>
                </a:moveTo>
                <a:cubicBezTo>
                  <a:pt x="5" y="304"/>
                  <a:pt x="12" y="305"/>
                  <a:pt x="16" y="301"/>
                </a:cubicBezTo>
                <a:cubicBezTo>
                  <a:pt x="24" y="293"/>
                  <a:pt x="21" y="278"/>
                  <a:pt x="27" y="268"/>
                </a:cubicBezTo>
                <a:cubicBezTo>
                  <a:pt x="33" y="257"/>
                  <a:pt x="41" y="247"/>
                  <a:pt x="48" y="236"/>
                </a:cubicBezTo>
                <a:cubicBezTo>
                  <a:pt x="58" y="221"/>
                  <a:pt x="117" y="177"/>
                  <a:pt x="125" y="171"/>
                </a:cubicBezTo>
                <a:cubicBezTo>
                  <a:pt x="159" y="146"/>
                  <a:pt x="186" y="117"/>
                  <a:pt x="228" y="105"/>
                </a:cubicBezTo>
                <a:cubicBezTo>
                  <a:pt x="249" y="91"/>
                  <a:pt x="273" y="79"/>
                  <a:pt x="298" y="73"/>
                </a:cubicBezTo>
                <a:cubicBezTo>
                  <a:pt x="394" y="11"/>
                  <a:pt x="526" y="10"/>
                  <a:pt x="635" y="2"/>
                </a:cubicBezTo>
                <a:cubicBezTo>
                  <a:pt x="773" y="5"/>
                  <a:pt x="907" y="0"/>
                  <a:pt x="1043" y="18"/>
                </a:cubicBezTo>
                <a:cubicBezTo>
                  <a:pt x="1068" y="27"/>
                  <a:pt x="1093" y="34"/>
                  <a:pt x="1119" y="40"/>
                </a:cubicBezTo>
                <a:cubicBezTo>
                  <a:pt x="1150" y="63"/>
                  <a:pt x="1183" y="68"/>
                  <a:pt x="1217" y="84"/>
                </a:cubicBezTo>
                <a:cubicBezTo>
                  <a:pt x="1257" y="104"/>
                  <a:pt x="1293" y="119"/>
                  <a:pt x="1336" y="132"/>
                </a:cubicBezTo>
                <a:cubicBezTo>
                  <a:pt x="1370" y="142"/>
                  <a:pt x="1410" y="165"/>
                  <a:pt x="1445" y="165"/>
                </a:cubicBezTo>
              </a:path>
            </a:pathLst>
          </a:custGeom>
          <a:noFill/>
          <a:ln w="38160">
            <a:solidFill>
              <a:srgbClr val="00CC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15" name="Freeform 49"/>
          <p:cNvSpPr>
            <a:spLocks/>
          </p:cNvSpPr>
          <p:nvPr/>
        </p:nvSpPr>
        <p:spPr bwMode="auto">
          <a:xfrm>
            <a:off x="2105025" y="3994150"/>
            <a:ext cx="1733550" cy="449263"/>
          </a:xfrm>
          <a:custGeom>
            <a:avLst/>
            <a:gdLst>
              <a:gd name="T0" fmla="*/ 0 w 1092"/>
              <a:gd name="T1" fmla="*/ 0 h 283"/>
              <a:gd name="T2" fmla="*/ 130 w 1092"/>
              <a:gd name="T3" fmla="*/ 54 h 283"/>
              <a:gd name="T4" fmla="*/ 326 w 1092"/>
              <a:gd name="T5" fmla="*/ 147 h 283"/>
              <a:gd name="T6" fmla="*/ 397 w 1092"/>
              <a:gd name="T7" fmla="*/ 174 h 283"/>
              <a:gd name="T8" fmla="*/ 527 w 1092"/>
              <a:gd name="T9" fmla="*/ 217 h 283"/>
              <a:gd name="T10" fmla="*/ 1092 w 1092"/>
              <a:gd name="T11" fmla="*/ 272 h 2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92"/>
              <a:gd name="T19" fmla="*/ 0 h 283"/>
              <a:gd name="T20" fmla="*/ 1092 w 1092"/>
              <a:gd name="T21" fmla="*/ 283 h 2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92" h="283">
                <a:moveTo>
                  <a:pt x="0" y="0"/>
                </a:moveTo>
                <a:cubicBezTo>
                  <a:pt x="47" y="9"/>
                  <a:pt x="84" y="40"/>
                  <a:pt x="130" y="54"/>
                </a:cubicBezTo>
                <a:cubicBezTo>
                  <a:pt x="184" y="96"/>
                  <a:pt x="261" y="129"/>
                  <a:pt x="326" y="147"/>
                </a:cubicBezTo>
                <a:cubicBezTo>
                  <a:pt x="348" y="162"/>
                  <a:pt x="373" y="163"/>
                  <a:pt x="397" y="174"/>
                </a:cubicBezTo>
                <a:cubicBezTo>
                  <a:pt x="439" y="193"/>
                  <a:pt x="481" y="209"/>
                  <a:pt x="527" y="217"/>
                </a:cubicBezTo>
                <a:cubicBezTo>
                  <a:pt x="704" y="283"/>
                  <a:pt x="907" y="272"/>
                  <a:pt x="1092" y="272"/>
                </a:cubicBezTo>
              </a:path>
            </a:pathLst>
          </a:custGeom>
          <a:noFill/>
          <a:ln w="38160">
            <a:solidFill>
              <a:srgbClr val="00CC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16" name="Oval 50"/>
          <p:cNvSpPr>
            <a:spLocks noChangeArrowheads="1"/>
          </p:cNvSpPr>
          <p:nvPr/>
        </p:nvSpPr>
        <p:spPr bwMode="auto">
          <a:xfrm>
            <a:off x="4341813" y="3579813"/>
            <a:ext cx="152400" cy="152400"/>
          </a:xfrm>
          <a:prstGeom prst="ellipse">
            <a:avLst/>
          </a:prstGeom>
          <a:noFill/>
          <a:ln w="38160">
            <a:solidFill>
              <a:srgbClr val="00CC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17" name="Oval 51"/>
          <p:cNvSpPr>
            <a:spLocks noChangeArrowheads="1"/>
          </p:cNvSpPr>
          <p:nvPr/>
        </p:nvSpPr>
        <p:spPr bwMode="auto">
          <a:xfrm>
            <a:off x="3844925" y="3689350"/>
            <a:ext cx="152400" cy="152400"/>
          </a:xfrm>
          <a:prstGeom prst="ellipse">
            <a:avLst/>
          </a:prstGeom>
          <a:noFill/>
          <a:ln w="38160">
            <a:solidFill>
              <a:srgbClr val="00CC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18" name="Oval 52"/>
          <p:cNvSpPr>
            <a:spLocks noChangeArrowheads="1"/>
          </p:cNvSpPr>
          <p:nvPr/>
        </p:nvSpPr>
        <p:spPr bwMode="auto">
          <a:xfrm>
            <a:off x="3833813" y="4384675"/>
            <a:ext cx="152400" cy="152400"/>
          </a:xfrm>
          <a:prstGeom prst="ellipse">
            <a:avLst/>
          </a:prstGeom>
          <a:noFill/>
          <a:ln w="38160">
            <a:solidFill>
              <a:srgbClr val="00CC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19" name="Text Box 53"/>
          <p:cNvSpPr txBox="1">
            <a:spLocks noChangeArrowheads="1"/>
          </p:cNvSpPr>
          <p:nvPr/>
        </p:nvSpPr>
        <p:spPr bwMode="auto">
          <a:xfrm>
            <a:off x="5572125" y="1406525"/>
            <a:ext cx="3365500" cy="396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20" name="Text Box 54"/>
          <p:cNvSpPr txBox="1">
            <a:spLocks noChangeArrowheads="1"/>
          </p:cNvSpPr>
          <p:nvPr/>
        </p:nvSpPr>
        <p:spPr bwMode="auto">
          <a:xfrm>
            <a:off x="4044950" y="1276350"/>
            <a:ext cx="4968875" cy="4995863"/>
          </a:xfrm>
          <a:prstGeom prst="rect">
            <a:avLst/>
          </a:prstGeom>
          <a:solidFill>
            <a:srgbClr val="CCFFCC"/>
          </a:solidFill>
          <a:ln w="2844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457200" indent="-457200">
              <a:spcBef>
                <a:spcPts val="1250"/>
              </a:spcBef>
              <a:buFont typeface="Times New Roman" charset="0"/>
              <a:buAutoNum type="arabicPeriod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000">
                <a:solidFill>
                  <a:srgbClr val="000000"/>
                </a:solidFill>
              </a:rPr>
              <a:t>Intuitively this feels safest. </a:t>
            </a:r>
          </a:p>
          <a:p>
            <a:pPr marL="457200" indent="-457200">
              <a:spcBef>
                <a:spcPts val="1250"/>
              </a:spcBef>
              <a:buFont typeface="Times New Roman" charset="0"/>
              <a:buAutoNum type="arabicPeriod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000">
                <a:solidFill>
                  <a:srgbClr val="000000"/>
                </a:solidFill>
              </a:rPr>
              <a:t>If we’ve made a small error in the location of the boundary (it’s been jolted in its perpendicular direction) this gives us least chance of causing a misclassification.</a:t>
            </a:r>
          </a:p>
          <a:p>
            <a:pPr marL="457200" indent="-457200">
              <a:spcBef>
                <a:spcPts val="1250"/>
              </a:spcBef>
              <a:buFont typeface="Times New Roman" charset="0"/>
              <a:buAutoNum type="arabicPeriod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000">
                <a:solidFill>
                  <a:srgbClr val="000000"/>
                </a:solidFill>
              </a:rPr>
              <a:t>LOOCV is easy since the model is immune to removal of any non-support-vector datapoints.</a:t>
            </a:r>
          </a:p>
          <a:p>
            <a:pPr marL="457200" indent="-457200">
              <a:spcBef>
                <a:spcPts val="1250"/>
              </a:spcBef>
              <a:buFont typeface="Times New Roman" charset="0"/>
              <a:buAutoNum type="arabicPeriod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000">
                <a:solidFill>
                  <a:srgbClr val="000000"/>
                </a:solidFill>
              </a:rPr>
              <a:t>There’s some theory (using VC dimension) that is related to (but not the same as) the proposition that this is a good thing.</a:t>
            </a:r>
          </a:p>
          <a:p>
            <a:pPr marL="457200" indent="-457200">
              <a:spcBef>
                <a:spcPts val="1250"/>
              </a:spcBef>
              <a:buFont typeface="Times New Roman" charset="0"/>
              <a:buAutoNum type="arabicPeriod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000">
                <a:solidFill>
                  <a:srgbClr val="000000"/>
                </a:solidFill>
              </a:rPr>
              <a:t>Empirically it works very very well.</a:t>
            </a:r>
          </a:p>
        </p:txBody>
      </p:sp>
    </p:spTree>
    <p:extLst>
      <p:ext uri="{BB962C8B-B14F-4D97-AF65-F5344CB8AC3E}">
        <p14:creationId xmlns:p14="http://schemas.microsoft.com/office/powerpoint/2010/main" val="26351847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/>
              <a:t>Copyright © 2001, 2003, Andrew W. Moore</a:t>
            </a:r>
          </a:p>
        </p:txBody>
      </p:sp>
      <p:sp>
        <p:nvSpPr>
          <p:cNvPr id="3891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58738"/>
            <a:ext cx="8534400" cy="703262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dirty="0" err="1"/>
              <a:t>Specifying</a:t>
            </a:r>
            <a:r>
              <a:rPr lang="fr-FR" dirty="0"/>
              <a:t> a line and </a:t>
            </a:r>
            <a:r>
              <a:rPr lang="fr-FR" dirty="0" err="1"/>
              <a:t>margin</a:t>
            </a:r>
            <a:endParaRPr lang="fr-FR" dirty="0"/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4537075"/>
            <a:ext cx="8574088" cy="1939925"/>
          </a:xfrm>
        </p:spPr>
        <p:txBody>
          <a:bodyPr/>
          <a:lstStyle/>
          <a:p>
            <a:pPr marL="341313" indent="-341313"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How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represent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mathematically</a:t>
            </a:r>
            <a:r>
              <a:rPr lang="fr-FR" dirty="0"/>
              <a:t>?</a:t>
            </a:r>
          </a:p>
          <a:p>
            <a:pPr marL="341313" indent="-341313"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…in </a:t>
            </a:r>
            <a:r>
              <a:rPr lang="fr-FR" i="1" dirty="0"/>
              <a:t>m</a:t>
            </a:r>
            <a:r>
              <a:rPr lang="fr-FR" dirty="0"/>
              <a:t> input dimensions?</a:t>
            </a:r>
          </a:p>
        </p:txBody>
      </p:sp>
      <p:sp>
        <p:nvSpPr>
          <p:cNvPr id="38917" name="Line 3"/>
          <p:cNvSpPr>
            <a:spLocks noChangeShapeType="1"/>
          </p:cNvSpPr>
          <p:nvPr/>
        </p:nvSpPr>
        <p:spPr bwMode="auto">
          <a:xfrm flipV="1">
            <a:off x="1911231" y="2017962"/>
            <a:ext cx="2655888" cy="1336675"/>
          </a:xfrm>
          <a:prstGeom prst="line">
            <a:avLst/>
          </a:prstGeom>
          <a:noFill/>
          <a:ln w="126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8" name="Line 4"/>
          <p:cNvSpPr>
            <a:spLocks noChangeShapeType="1"/>
          </p:cNvSpPr>
          <p:nvPr/>
        </p:nvSpPr>
        <p:spPr bwMode="auto">
          <a:xfrm flipV="1">
            <a:off x="2055694" y="2308475"/>
            <a:ext cx="2655887" cy="13366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9" name="Line 5"/>
          <p:cNvSpPr>
            <a:spLocks noChangeShapeType="1"/>
          </p:cNvSpPr>
          <p:nvPr/>
        </p:nvSpPr>
        <p:spPr bwMode="auto">
          <a:xfrm flipV="1">
            <a:off x="2201744" y="2597400"/>
            <a:ext cx="2655887" cy="1336675"/>
          </a:xfrm>
          <a:prstGeom prst="line">
            <a:avLst/>
          </a:prstGeom>
          <a:noFill/>
          <a:ln w="12600">
            <a:solidFill>
              <a:srgbClr val="3333CC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0" name="Text Box 6"/>
          <p:cNvSpPr txBox="1">
            <a:spLocks noChangeArrowheads="1"/>
          </p:cNvSpPr>
          <p:nvPr/>
        </p:nvSpPr>
        <p:spPr bwMode="auto">
          <a:xfrm>
            <a:off x="5022731" y="1814762"/>
            <a:ext cx="1447800" cy="398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FF0000"/>
                </a:solidFill>
              </a:rPr>
              <a:t>Plus-Plane</a:t>
            </a:r>
          </a:p>
        </p:txBody>
      </p:sp>
      <p:sp>
        <p:nvSpPr>
          <p:cNvPr id="38921" name="Text Box 7"/>
          <p:cNvSpPr txBox="1">
            <a:spLocks noChangeArrowheads="1"/>
          </p:cNvSpPr>
          <p:nvPr/>
        </p:nvSpPr>
        <p:spPr bwMode="auto">
          <a:xfrm>
            <a:off x="5708531" y="2576762"/>
            <a:ext cx="1981200" cy="398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3333CC"/>
                </a:solidFill>
              </a:rPr>
              <a:t>Minus-Plane</a:t>
            </a:r>
          </a:p>
        </p:txBody>
      </p:sp>
      <p:sp>
        <p:nvSpPr>
          <p:cNvPr id="38922" name="Freeform 8"/>
          <p:cNvSpPr>
            <a:spLocks/>
          </p:cNvSpPr>
          <p:nvPr/>
        </p:nvSpPr>
        <p:spPr bwMode="auto">
          <a:xfrm>
            <a:off x="4711581" y="2664075"/>
            <a:ext cx="1055688" cy="150812"/>
          </a:xfrm>
          <a:custGeom>
            <a:avLst/>
            <a:gdLst>
              <a:gd name="T0" fmla="*/ 665 w 665"/>
              <a:gd name="T1" fmla="*/ 74 h 95"/>
              <a:gd name="T2" fmla="*/ 155 w 665"/>
              <a:gd name="T3" fmla="*/ 82 h 95"/>
              <a:gd name="T4" fmla="*/ 52 w 665"/>
              <a:gd name="T5" fmla="*/ 52 h 95"/>
              <a:gd name="T6" fmla="*/ 8 w 665"/>
              <a:gd name="T7" fmla="*/ 23 h 95"/>
              <a:gd name="T8" fmla="*/ 0 w 665"/>
              <a:gd name="T9" fmla="*/ 0 h 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5"/>
              <a:gd name="T16" fmla="*/ 0 h 95"/>
              <a:gd name="T17" fmla="*/ 665 w 665"/>
              <a:gd name="T18" fmla="*/ 95 h 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5" h="95">
                <a:moveTo>
                  <a:pt x="665" y="74"/>
                </a:moveTo>
                <a:cubicBezTo>
                  <a:pt x="347" y="95"/>
                  <a:pt x="517" y="91"/>
                  <a:pt x="155" y="82"/>
                </a:cubicBezTo>
                <a:cubicBezTo>
                  <a:pt x="119" y="74"/>
                  <a:pt x="87" y="63"/>
                  <a:pt x="52" y="52"/>
                </a:cubicBezTo>
                <a:cubicBezTo>
                  <a:pt x="37" y="42"/>
                  <a:pt x="14" y="40"/>
                  <a:pt x="8" y="23"/>
                </a:cubicBezTo>
                <a:cubicBezTo>
                  <a:pt x="5" y="15"/>
                  <a:pt x="0" y="0"/>
                  <a:pt x="0" y="0"/>
                </a:cubicBezTo>
              </a:path>
            </a:pathLst>
          </a:custGeom>
          <a:noFill/>
          <a:ln w="38160">
            <a:solidFill>
              <a:srgbClr val="3333CC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3" name="Freeform 9"/>
          <p:cNvSpPr>
            <a:spLocks/>
          </p:cNvSpPr>
          <p:nvPr/>
        </p:nvSpPr>
        <p:spPr bwMode="auto">
          <a:xfrm>
            <a:off x="4395669" y="2067175"/>
            <a:ext cx="692150" cy="128587"/>
          </a:xfrm>
          <a:custGeom>
            <a:avLst/>
            <a:gdLst>
              <a:gd name="T0" fmla="*/ 436 w 436"/>
              <a:gd name="T1" fmla="*/ 0 h 81"/>
              <a:gd name="T2" fmla="*/ 369 w 436"/>
              <a:gd name="T3" fmla="*/ 29 h 81"/>
              <a:gd name="T4" fmla="*/ 273 w 436"/>
              <a:gd name="T5" fmla="*/ 66 h 81"/>
              <a:gd name="T6" fmla="*/ 192 w 436"/>
              <a:gd name="T7" fmla="*/ 81 h 81"/>
              <a:gd name="T8" fmla="*/ 59 w 436"/>
              <a:gd name="T9" fmla="*/ 59 h 81"/>
              <a:gd name="T10" fmla="*/ 0 w 436"/>
              <a:gd name="T11" fmla="*/ 15 h 8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6"/>
              <a:gd name="T19" fmla="*/ 0 h 81"/>
              <a:gd name="T20" fmla="*/ 436 w 436"/>
              <a:gd name="T21" fmla="*/ 81 h 8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6" h="81">
                <a:moveTo>
                  <a:pt x="436" y="0"/>
                </a:moveTo>
                <a:cubicBezTo>
                  <a:pt x="411" y="8"/>
                  <a:pt x="394" y="21"/>
                  <a:pt x="369" y="29"/>
                </a:cubicBezTo>
                <a:cubicBezTo>
                  <a:pt x="340" y="49"/>
                  <a:pt x="308" y="59"/>
                  <a:pt x="273" y="66"/>
                </a:cubicBezTo>
                <a:cubicBezTo>
                  <a:pt x="246" y="71"/>
                  <a:pt x="192" y="81"/>
                  <a:pt x="192" y="81"/>
                </a:cubicBezTo>
                <a:cubicBezTo>
                  <a:pt x="127" y="76"/>
                  <a:pt x="110" y="75"/>
                  <a:pt x="59" y="59"/>
                </a:cubicBezTo>
                <a:cubicBezTo>
                  <a:pt x="38" y="45"/>
                  <a:pt x="23" y="26"/>
                  <a:pt x="0" y="15"/>
                </a:cubicBezTo>
              </a:path>
            </a:pathLst>
          </a:custGeom>
          <a:noFill/>
          <a:ln w="3816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4" name="Text Box 10"/>
          <p:cNvSpPr txBox="1">
            <a:spLocks noChangeArrowheads="1"/>
          </p:cNvSpPr>
          <p:nvPr/>
        </p:nvSpPr>
        <p:spPr bwMode="auto">
          <a:xfrm>
            <a:off x="5937131" y="2195762"/>
            <a:ext cx="2438400" cy="398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000000"/>
                </a:solidFill>
              </a:rPr>
              <a:t>Classifier Boundary</a:t>
            </a:r>
          </a:p>
        </p:txBody>
      </p:sp>
      <p:sp>
        <p:nvSpPr>
          <p:cNvPr id="38925" name="Freeform 11"/>
          <p:cNvSpPr>
            <a:spLocks/>
          </p:cNvSpPr>
          <p:nvPr/>
        </p:nvSpPr>
        <p:spPr bwMode="auto">
          <a:xfrm>
            <a:off x="4524256" y="2406900"/>
            <a:ext cx="1465263" cy="69850"/>
          </a:xfrm>
          <a:custGeom>
            <a:avLst/>
            <a:gdLst>
              <a:gd name="T0" fmla="*/ 923 w 923"/>
              <a:gd name="T1" fmla="*/ 0 h 44"/>
              <a:gd name="T2" fmla="*/ 709 w 923"/>
              <a:gd name="T3" fmla="*/ 44 h 44"/>
              <a:gd name="T4" fmla="*/ 362 w 923"/>
              <a:gd name="T5" fmla="*/ 37 h 44"/>
              <a:gd name="T6" fmla="*/ 0 w 923"/>
              <a:gd name="T7" fmla="*/ 7 h 44"/>
              <a:gd name="T8" fmla="*/ 0 60000 65536"/>
              <a:gd name="T9" fmla="*/ 0 60000 65536"/>
              <a:gd name="T10" fmla="*/ 0 60000 65536"/>
              <a:gd name="T11" fmla="*/ 0 60000 65536"/>
              <a:gd name="T12" fmla="*/ 0 w 923"/>
              <a:gd name="T13" fmla="*/ 0 h 44"/>
              <a:gd name="T14" fmla="*/ 923 w 923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3" h="44">
                <a:moveTo>
                  <a:pt x="923" y="0"/>
                </a:moveTo>
                <a:cubicBezTo>
                  <a:pt x="857" y="34"/>
                  <a:pt x="782" y="37"/>
                  <a:pt x="709" y="44"/>
                </a:cubicBezTo>
                <a:cubicBezTo>
                  <a:pt x="593" y="42"/>
                  <a:pt x="478" y="42"/>
                  <a:pt x="362" y="37"/>
                </a:cubicBezTo>
                <a:cubicBezTo>
                  <a:pt x="241" y="32"/>
                  <a:pt x="122" y="7"/>
                  <a:pt x="0" y="7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6" name="Text Box 12"/>
          <p:cNvSpPr txBox="1">
            <a:spLocks noChangeArrowheads="1"/>
          </p:cNvSpPr>
          <p:nvPr/>
        </p:nvSpPr>
        <p:spPr bwMode="auto">
          <a:xfrm rot="-1620000">
            <a:off x="1212731" y="2197350"/>
            <a:ext cx="3048000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rgbClr val="FF0000"/>
                </a:solidFill>
              </a:rPr>
              <a:t>“Predict Class = +1” zone</a:t>
            </a:r>
          </a:p>
        </p:txBody>
      </p:sp>
      <p:sp>
        <p:nvSpPr>
          <p:cNvPr id="38927" name="Text Box 13"/>
          <p:cNvSpPr txBox="1">
            <a:spLocks noChangeArrowheads="1"/>
          </p:cNvSpPr>
          <p:nvPr/>
        </p:nvSpPr>
        <p:spPr bwMode="auto">
          <a:xfrm rot="-1620000">
            <a:off x="2287469" y="3219700"/>
            <a:ext cx="2887662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3333CC"/>
                </a:solidFill>
              </a:rPr>
              <a:t>“Predict Class = -1” zone</a:t>
            </a:r>
          </a:p>
        </p:txBody>
      </p:sp>
    </p:spTree>
    <p:extLst>
      <p:ext uri="{BB962C8B-B14F-4D97-AF65-F5344CB8AC3E}">
        <p14:creationId xmlns:p14="http://schemas.microsoft.com/office/powerpoint/2010/main" val="12346507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/>
              <a:t>Copyright © 2001, 2003, Andrew W. Moore</a:t>
            </a:r>
          </a:p>
        </p:txBody>
      </p:sp>
      <p:sp>
        <p:nvSpPr>
          <p:cNvPr id="4096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58738"/>
            <a:ext cx="8534400" cy="703262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dirty="0" err="1"/>
              <a:t>Specifying</a:t>
            </a:r>
            <a:r>
              <a:rPr lang="fr-FR" dirty="0"/>
              <a:t> a line and </a:t>
            </a:r>
            <a:r>
              <a:rPr lang="fr-FR" dirty="0" err="1"/>
              <a:t>margin</a:t>
            </a:r>
            <a:endParaRPr lang="fr-FR" dirty="0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3429000"/>
            <a:ext cx="8229600" cy="1343025"/>
          </a:xfrm>
        </p:spPr>
        <p:txBody>
          <a:bodyPr/>
          <a:lstStyle/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Plus-plane   =    </a:t>
            </a:r>
            <a:r>
              <a:rPr lang="fr-FR" i="1" dirty="0"/>
              <a:t>{ </a:t>
            </a:r>
            <a:r>
              <a:rPr lang="fr-FR" b="1" i="1" dirty="0"/>
              <a:t>x</a:t>
            </a:r>
            <a:r>
              <a:rPr lang="fr-FR" i="1" dirty="0"/>
              <a:t> : </a:t>
            </a:r>
            <a:r>
              <a:rPr lang="fr-FR" b="1" i="1" dirty="0"/>
              <a:t>w</a:t>
            </a:r>
            <a:r>
              <a:rPr lang="fr-FR" i="1" dirty="0"/>
              <a:t> . </a:t>
            </a:r>
            <a:r>
              <a:rPr lang="fr-FR" b="1" i="1" dirty="0"/>
              <a:t>x</a:t>
            </a:r>
            <a:r>
              <a:rPr lang="fr-FR" i="1" dirty="0"/>
              <a:t> + b = +1 }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Minus-plane =   </a:t>
            </a:r>
            <a:r>
              <a:rPr lang="fr-FR" i="1" dirty="0"/>
              <a:t>{ </a:t>
            </a:r>
            <a:r>
              <a:rPr lang="fr-FR" b="1" i="1" dirty="0"/>
              <a:t>x</a:t>
            </a:r>
            <a:r>
              <a:rPr lang="fr-FR" i="1" dirty="0"/>
              <a:t> : </a:t>
            </a:r>
            <a:r>
              <a:rPr lang="fr-FR" b="1" i="1" dirty="0"/>
              <a:t>w</a:t>
            </a:r>
            <a:r>
              <a:rPr lang="fr-FR" i="1" dirty="0"/>
              <a:t> . </a:t>
            </a:r>
            <a:r>
              <a:rPr lang="fr-FR" b="1" i="1" dirty="0"/>
              <a:t>x</a:t>
            </a:r>
            <a:r>
              <a:rPr lang="fr-FR" i="1" dirty="0"/>
              <a:t> + b = -1 }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fr-FR" i="1" dirty="0"/>
          </a:p>
        </p:txBody>
      </p:sp>
      <p:sp>
        <p:nvSpPr>
          <p:cNvPr id="40965" name="Line 3"/>
          <p:cNvSpPr>
            <a:spLocks noChangeShapeType="1"/>
          </p:cNvSpPr>
          <p:nvPr/>
        </p:nvSpPr>
        <p:spPr bwMode="auto">
          <a:xfrm flipV="1">
            <a:off x="2451100" y="1041400"/>
            <a:ext cx="2655888" cy="1336675"/>
          </a:xfrm>
          <a:prstGeom prst="line">
            <a:avLst/>
          </a:prstGeom>
          <a:noFill/>
          <a:ln w="126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6" name="Line 4"/>
          <p:cNvSpPr>
            <a:spLocks noChangeShapeType="1"/>
          </p:cNvSpPr>
          <p:nvPr/>
        </p:nvSpPr>
        <p:spPr bwMode="auto">
          <a:xfrm flipV="1">
            <a:off x="2595563" y="1331913"/>
            <a:ext cx="2655887" cy="13366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7" name="Line 5"/>
          <p:cNvSpPr>
            <a:spLocks noChangeShapeType="1"/>
          </p:cNvSpPr>
          <p:nvPr/>
        </p:nvSpPr>
        <p:spPr bwMode="auto">
          <a:xfrm flipV="1">
            <a:off x="2741613" y="1620838"/>
            <a:ext cx="2655887" cy="1336675"/>
          </a:xfrm>
          <a:prstGeom prst="line">
            <a:avLst/>
          </a:prstGeom>
          <a:noFill/>
          <a:ln w="12600">
            <a:solidFill>
              <a:srgbClr val="3333CC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8" name="Text Box 6"/>
          <p:cNvSpPr txBox="1">
            <a:spLocks noChangeArrowheads="1"/>
          </p:cNvSpPr>
          <p:nvPr/>
        </p:nvSpPr>
        <p:spPr bwMode="auto">
          <a:xfrm>
            <a:off x="5562600" y="838200"/>
            <a:ext cx="1447800" cy="398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FF0000"/>
                </a:solidFill>
              </a:rPr>
              <a:t>Plus-Plane</a:t>
            </a:r>
          </a:p>
        </p:txBody>
      </p:sp>
      <p:sp>
        <p:nvSpPr>
          <p:cNvPr id="40969" name="Text Box 7"/>
          <p:cNvSpPr txBox="1">
            <a:spLocks noChangeArrowheads="1"/>
          </p:cNvSpPr>
          <p:nvPr/>
        </p:nvSpPr>
        <p:spPr bwMode="auto">
          <a:xfrm>
            <a:off x="6248400" y="1600200"/>
            <a:ext cx="1981200" cy="398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3333CC"/>
                </a:solidFill>
              </a:rPr>
              <a:t>Minus-Plane</a:t>
            </a:r>
          </a:p>
        </p:txBody>
      </p:sp>
      <p:sp>
        <p:nvSpPr>
          <p:cNvPr id="40970" name="Freeform 8"/>
          <p:cNvSpPr>
            <a:spLocks/>
          </p:cNvSpPr>
          <p:nvPr/>
        </p:nvSpPr>
        <p:spPr bwMode="auto">
          <a:xfrm>
            <a:off x="5251450" y="1687513"/>
            <a:ext cx="1055688" cy="150812"/>
          </a:xfrm>
          <a:custGeom>
            <a:avLst/>
            <a:gdLst>
              <a:gd name="T0" fmla="*/ 665 w 665"/>
              <a:gd name="T1" fmla="*/ 74 h 95"/>
              <a:gd name="T2" fmla="*/ 155 w 665"/>
              <a:gd name="T3" fmla="*/ 82 h 95"/>
              <a:gd name="T4" fmla="*/ 52 w 665"/>
              <a:gd name="T5" fmla="*/ 52 h 95"/>
              <a:gd name="T6" fmla="*/ 8 w 665"/>
              <a:gd name="T7" fmla="*/ 23 h 95"/>
              <a:gd name="T8" fmla="*/ 0 w 665"/>
              <a:gd name="T9" fmla="*/ 0 h 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5"/>
              <a:gd name="T16" fmla="*/ 0 h 95"/>
              <a:gd name="T17" fmla="*/ 665 w 665"/>
              <a:gd name="T18" fmla="*/ 95 h 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5" h="95">
                <a:moveTo>
                  <a:pt x="665" y="74"/>
                </a:moveTo>
                <a:cubicBezTo>
                  <a:pt x="347" y="95"/>
                  <a:pt x="517" y="91"/>
                  <a:pt x="155" y="82"/>
                </a:cubicBezTo>
                <a:cubicBezTo>
                  <a:pt x="119" y="74"/>
                  <a:pt x="87" y="63"/>
                  <a:pt x="52" y="52"/>
                </a:cubicBezTo>
                <a:cubicBezTo>
                  <a:pt x="37" y="42"/>
                  <a:pt x="14" y="40"/>
                  <a:pt x="8" y="23"/>
                </a:cubicBezTo>
                <a:cubicBezTo>
                  <a:pt x="5" y="15"/>
                  <a:pt x="0" y="0"/>
                  <a:pt x="0" y="0"/>
                </a:cubicBezTo>
              </a:path>
            </a:pathLst>
          </a:custGeom>
          <a:noFill/>
          <a:ln w="38160">
            <a:solidFill>
              <a:srgbClr val="3333CC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1" name="Freeform 9"/>
          <p:cNvSpPr>
            <a:spLocks/>
          </p:cNvSpPr>
          <p:nvPr/>
        </p:nvSpPr>
        <p:spPr bwMode="auto">
          <a:xfrm>
            <a:off x="4935538" y="1090613"/>
            <a:ext cx="692150" cy="128587"/>
          </a:xfrm>
          <a:custGeom>
            <a:avLst/>
            <a:gdLst>
              <a:gd name="T0" fmla="*/ 436 w 436"/>
              <a:gd name="T1" fmla="*/ 0 h 81"/>
              <a:gd name="T2" fmla="*/ 369 w 436"/>
              <a:gd name="T3" fmla="*/ 29 h 81"/>
              <a:gd name="T4" fmla="*/ 273 w 436"/>
              <a:gd name="T5" fmla="*/ 66 h 81"/>
              <a:gd name="T6" fmla="*/ 192 w 436"/>
              <a:gd name="T7" fmla="*/ 81 h 81"/>
              <a:gd name="T8" fmla="*/ 59 w 436"/>
              <a:gd name="T9" fmla="*/ 59 h 81"/>
              <a:gd name="T10" fmla="*/ 0 w 436"/>
              <a:gd name="T11" fmla="*/ 15 h 8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6"/>
              <a:gd name="T19" fmla="*/ 0 h 81"/>
              <a:gd name="T20" fmla="*/ 436 w 436"/>
              <a:gd name="T21" fmla="*/ 81 h 8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6" h="81">
                <a:moveTo>
                  <a:pt x="436" y="0"/>
                </a:moveTo>
                <a:cubicBezTo>
                  <a:pt x="411" y="8"/>
                  <a:pt x="394" y="21"/>
                  <a:pt x="369" y="29"/>
                </a:cubicBezTo>
                <a:cubicBezTo>
                  <a:pt x="340" y="49"/>
                  <a:pt x="308" y="59"/>
                  <a:pt x="273" y="66"/>
                </a:cubicBezTo>
                <a:cubicBezTo>
                  <a:pt x="246" y="71"/>
                  <a:pt x="192" y="81"/>
                  <a:pt x="192" y="81"/>
                </a:cubicBezTo>
                <a:cubicBezTo>
                  <a:pt x="127" y="76"/>
                  <a:pt x="110" y="75"/>
                  <a:pt x="59" y="59"/>
                </a:cubicBezTo>
                <a:cubicBezTo>
                  <a:pt x="38" y="45"/>
                  <a:pt x="23" y="26"/>
                  <a:pt x="0" y="15"/>
                </a:cubicBezTo>
              </a:path>
            </a:pathLst>
          </a:custGeom>
          <a:noFill/>
          <a:ln w="3816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Text Box 10"/>
          <p:cNvSpPr txBox="1">
            <a:spLocks noChangeArrowheads="1"/>
          </p:cNvSpPr>
          <p:nvPr/>
        </p:nvSpPr>
        <p:spPr bwMode="auto">
          <a:xfrm>
            <a:off x="6477000" y="1219200"/>
            <a:ext cx="2438400" cy="398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000000"/>
                </a:solidFill>
              </a:rPr>
              <a:t>Classifier Boundary</a:t>
            </a:r>
          </a:p>
        </p:txBody>
      </p:sp>
      <p:sp>
        <p:nvSpPr>
          <p:cNvPr id="40973" name="Freeform 11"/>
          <p:cNvSpPr>
            <a:spLocks/>
          </p:cNvSpPr>
          <p:nvPr/>
        </p:nvSpPr>
        <p:spPr bwMode="auto">
          <a:xfrm>
            <a:off x="5064125" y="1430338"/>
            <a:ext cx="1465263" cy="69850"/>
          </a:xfrm>
          <a:custGeom>
            <a:avLst/>
            <a:gdLst>
              <a:gd name="T0" fmla="*/ 923 w 923"/>
              <a:gd name="T1" fmla="*/ 0 h 44"/>
              <a:gd name="T2" fmla="*/ 709 w 923"/>
              <a:gd name="T3" fmla="*/ 44 h 44"/>
              <a:gd name="T4" fmla="*/ 362 w 923"/>
              <a:gd name="T5" fmla="*/ 37 h 44"/>
              <a:gd name="T6" fmla="*/ 0 w 923"/>
              <a:gd name="T7" fmla="*/ 7 h 44"/>
              <a:gd name="T8" fmla="*/ 0 60000 65536"/>
              <a:gd name="T9" fmla="*/ 0 60000 65536"/>
              <a:gd name="T10" fmla="*/ 0 60000 65536"/>
              <a:gd name="T11" fmla="*/ 0 60000 65536"/>
              <a:gd name="T12" fmla="*/ 0 w 923"/>
              <a:gd name="T13" fmla="*/ 0 h 44"/>
              <a:gd name="T14" fmla="*/ 923 w 923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3" h="44">
                <a:moveTo>
                  <a:pt x="923" y="0"/>
                </a:moveTo>
                <a:cubicBezTo>
                  <a:pt x="857" y="34"/>
                  <a:pt x="782" y="37"/>
                  <a:pt x="709" y="44"/>
                </a:cubicBezTo>
                <a:cubicBezTo>
                  <a:pt x="593" y="42"/>
                  <a:pt x="478" y="42"/>
                  <a:pt x="362" y="37"/>
                </a:cubicBezTo>
                <a:cubicBezTo>
                  <a:pt x="241" y="32"/>
                  <a:pt x="122" y="7"/>
                  <a:pt x="0" y="7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Text Box 12"/>
          <p:cNvSpPr txBox="1">
            <a:spLocks noChangeArrowheads="1"/>
          </p:cNvSpPr>
          <p:nvPr/>
        </p:nvSpPr>
        <p:spPr bwMode="auto">
          <a:xfrm rot="-1620000">
            <a:off x="1752600" y="1220788"/>
            <a:ext cx="3048000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FF0000"/>
                </a:solidFill>
              </a:rPr>
              <a:t>“Predict Class = +1” zone</a:t>
            </a:r>
          </a:p>
        </p:txBody>
      </p:sp>
      <p:sp>
        <p:nvSpPr>
          <p:cNvPr id="40975" name="Text Box 13"/>
          <p:cNvSpPr txBox="1">
            <a:spLocks noChangeArrowheads="1"/>
          </p:cNvSpPr>
          <p:nvPr/>
        </p:nvSpPr>
        <p:spPr bwMode="auto">
          <a:xfrm rot="-1620000">
            <a:off x="2827338" y="2243138"/>
            <a:ext cx="2887662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3333CC"/>
                </a:solidFill>
              </a:rPr>
              <a:t>“Predict Class = -1” zone</a:t>
            </a:r>
          </a:p>
        </p:txBody>
      </p:sp>
      <p:graphicFrame>
        <p:nvGraphicFramePr>
          <p:cNvPr id="15374" name="Group 14"/>
          <p:cNvGraphicFramePr>
            <a:graphicFrameLocks noGrp="1"/>
          </p:cNvGraphicFramePr>
          <p:nvPr/>
        </p:nvGraphicFramePr>
        <p:xfrm>
          <a:off x="762000" y="4495800"/>
          <a:ext cx="7280275" cy="1939926"/>
        </p:xfrm>
        <a:graphic>
          <a:graphicData uri="http://schemas.openxmlformats.org/drawingml/2006/table">
            <a:tbl>
              <a:tblPr/>
              <a:tblGrid>
                <a:gridCol w="181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1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72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Classify as..</a:t>
                      </a: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+1</a:t>
                      </a: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if</a:t>
                      </a: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w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 . </a:t>
                      </a:r>
                      <a:r>
                        <a:rPr kumimoji="0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x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 + b &gt;= 1</a:t>
                      </a: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-1</a:t>
                      </a: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if</a:t>
                      </a: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w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 . </a:t>
                      </a:r>
                      <a:r>
                        <a:rPr kumimoji="0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x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 + b &lt;= -1</a:t>
                      </a: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Universe explodes</a:t>
                      </a: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if</a:t>
                      </a: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-1 &lt; </a:t>
                      </a:r>
                      <a:r>
                        <a:rPr kumimoji="0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w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 . </a:t>
                      </a:r>
                      <a:r>
                        <a:rPr kumimoji="0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x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 + b &lt; 1</a:t>
                      </a:r>
                    </a:p>
                  </a:txBody>
                  <a:tcPr marL="90000" marR="90000" marT="46800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989" name="Text Box 27"/>
          <p:cNvSpPr txBox="1">
            <a:spLocks noChangeArrowheads="1"/>
          </p:cNvSpPr>
          <p:nvPr/>
        </p:nvSpPr>
        <p:spPr bwMode="auto">
          <a:xfrm rot="-1800000">
            <a:off x="1598613" y="2439988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FF0000"/>
                </a:solidFill>
              </a:rPr>
              <a:t>wx+b=1</a:t>
            </a:r>
          </a:p>
        </p:txBody>
      </p:sp>
      <p:sp>
        <p:nvSpPr>
          <p:cNvPr id="40990" name="Text Box 28"/>
          <p:cNvSpPr txBox="1">
            <a:spLocks noChangeArrowheads="1"/>
          </p:cNvSpPr>
          <p:nvPr/>
        </p:nvSpPr>
        <p:spPr bwMode="auto">
          <a:xfrm rot="-1800000">
            <a:off x="1752600" y="2709863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000000"/>
                </a:solidFill>
              </a:rPr>
              <a:t>wx+b=0</a:t>
            </a:r>
          </a:p>
        </p:txBody>
      </p:sp>
      <p:sp>
        <p:nvSpPr>
          <p:cNvPr id="40991" name="Text Box 29"/>
          <p:cNvSpPr txBox="1">
            <a:spLocks noChangeArrowheads="1"/>
          </p:cNvSpPr>
          <p:nvPr/>
        </p:nvSpPr>
        <p:spPr bwMode="auto">
          <a:xfrm rot="-1800000">
            <a:off x="1903413" y="2954338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3333CC"/>
                </a:solidFill>
              </a:rPr>
              <a:t>wx+b=-1</a:t>
            </a:r>
          </a:p>
        </p:txBody>
      </p:sp>
    </p:spTree>
    <p:extLst>
      <p:ext uri="{BB962C8B-B14F-4D97-AF65-F5344CB8AC3E}">
        <p14:creationId xmlns:p14="http://schemas.microsoft.com/office/powerpoint/2010/main" val="11536462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/>
              <a:t>Copyright © 2001, 2003, Andrew W. Moore</a:t>
            </a:r>
          </a:p>
        </p:txBody>
      </p:sp>
      <p:sp>
        <p:nvSpPr>
          <p:cNvPr id="4301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58738"/>
            <a:ext cx="8534400" cy="703262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dirty="0" err="1"/>
              <a:t>Computing</a:t>
            </a:r>
            <a:r>
              <a:rPr lang="fr-FR" dirty="0"/>
              <a:t> the </a:t>
            </a:r>
            <a:r>
              <a:rPr lang="fr-FR" dirty="0" err="1"/>
              <a:t>margin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fr-FR" dirty="0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3429000"/>
            <a:ext cx="8686800" cy="3048000"/>
          </a:xfrm>
        </p:spPr>
        <p:txBody>
          <a:bodyPr/>
          <a:lstStyle/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Plus-plane   =    </a:t>
            </a:r>
            <a:r>
              <a:rPr lang="fr-FR" i="1" dirty="0"/>
              <a:t>{ </a:t>
            </a:r>
            <a:r>
              <a:rPr lang="fr-FR" b="1" i="1" dirty="0"/>
              <a:t>x</a:t>
            </a:r>
            <a:r>
              <a:rPr lang="fr-FR" i="1" dirty="0"/>
              <a:t> : </a:t>
            </a:r>
            <a:r>
              <a:rPr lang="fr-FR" b="1" i="1" dirty="0"/>
              <a:t>w</a:t>
            </a:r>
            <a:r>
              <a:rPr lang="fr-FR" i="1" dirty="0"/>
              <a:t> . </a:t>
            </a:r>
            <a:r>
              <a:rPr lang="fr-FR" b="1" i="1" dirty="0"/>
              <a:t>x</a:t>
            </a:r>
            <a:r>
              <a:rPr lang="fr-FR" i="1" dirty="0"/>
              <a:t> + b = +1 }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Minus-plane =   </a:t>
            </a:r>
            <a:r>
              <a:rPr lang="fr-FR" i="1" dirty="0"/>
              <a:t>{ </a:t>
            </a:r>
            <a:r>
              <a:rPr lang="fr-FR" b="1" i="1" dirty="0"/>
              <a:t>x</a:t>
            </a:r>
            <a:r>
              <a:rPr lang="fr-FR" i="1" dirty="0"/>
              <a:t> : </a:t>
            </a:r>
            <a:r>
              <a:rPr lang="fr-FR" b="1" i="1" dirty="0"/>
              <a:t>w</a:t>
            </a:r>
            <a:r>
              <a:rPr lang="fr-FR" i="1" dirty="0"/>
              <a:t> . </a:t>
            </a:r>
            <a:r>
              <a:rPr lang="fr-FR" b="1" i="1" dirty="0"/>
              <a:t>x</a:t>
            </a:r>
            <a:r>
              <a:rPr lang="fr-FR" i="1" dirty="0"/>
              <a:t> + b = -1 }</a:t>
            </a:r>
          </a:p>
          <a:p>
            <a:pPr marL="341313" indent="-341313">
              <a:spcBef>
                <a:spcPts val="600"/>
              </a:spcBef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>
                <a:solidFill>
                  <a:srgbClr val="00CC00"/>
                </a:solidFill>
              </a:rPr>
              <a:t>Claim:</a:t>
            </a:r>
            <a:r>
              <a:rPr lang="fr-FR" dirty="0"/>
              <a:t> The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b="1" dirty="0"/>
              <a:t>w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perpendicular</a:t>
            </a:r>
            <a:r>
              <a:rPr lang="fr-FR" dirty="0"/>
              <a:t> to the Plus Plane. </a:t>
            </a:r>
            <a:r>
              <a:rPr lang="fr-FR" dirty="0" err="1">
                <a:solidFill>
                  <a:srgbClr val="00CC00"/>
                </a:solidFill>
              </a:rPr>
              <a:t>Why</a:t>
            </a:r>
            <a:r>
              <a:rPr lang="fr-FR" dirty="0">
                <a:solidFill>
                  <a:srgbClr val="00CC00"/>
                </a:solidFill>
              </a:rPr>
              <a:t>?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fr-FR" dirty="0">
              <a:solidFill>
                <a:srgbClr val="00CC00"/>
              </a:solidFill>
            </a:endParaRPr>
          </a:p>
        </p:txBody>
      </p:sp>
      <p:sp>
        <p:nvSpPr>
          <p:cNvPr id="43013" name="Line 3"/>
          <p:cNvSpPr>
            <a:spLocks noChangeShapeType="1"/>
          </p:cNvSpPr>
          <p:nvPr/>
        </p:nvSpPr>
        <p:spPr bwMode="auto">
          <a:xfrm flipV="1">
            <a:off x="2451100" y="1041400"/>
            <a:ext cx="2655888" cy="1336675"/>
          </a:xfrm>
          <a:prstGeom prst="line">
            <a:avLst/>
          </a:prstGeom>
          <a:noFill/>
          <a:ln w="126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4" name="Line 4"/>
          <p:cNvSpPr>
            <a:spLocks noChangeShapeType="1"/>
          </p:cNvSpPr>
          <p:nvPr/>
        </p:nvSpPr>
        <p:spPr bwMode="auto">
          <a:xfrm flipV="1">
            <a:off x="2595563" y="1331913"/>
            <a:ext cx="2655887" cy="13366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5" name="Line 5"/>
          <p:cNvSpPr>
            <a:spLocks noChangeShapeType="1"/>
          </p:cNvSpPr>
          <p:nvPr/>
        </p:nvSpPr>
        <p:spPr bwMode="auto">
          <a:xfrm flipV="1">
            <a:off x="2741613" y="1620838"/>
            <a:ext cx="2655887" cy="1336675"/>
          </a:xfrm>
          <a:prstGeom prst="line">
            <a:avLst/>
          </a:prstGeom>
          <a:noFill/>
          <a:ln w="12600">
            <a:solidFill>
              <a:srgbClr val="3333CC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6" name="Text Box 6"/>
          <p:cNvSpPr txBox="1">
            <a:spLocks noChangeArrowheads="1"/>
          </p:cNvSpPr>
          <p:nvPr/>
        </p:nvSpPr>
        <p:spPr bwMode="auto">
          <a:xfrm rot="-1620000">
            <a:off x="1752600" y="1220788"/>
            <a:ext cx="3048000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FF0000"/>
                </a:solidFill>
              </a:rPr>
              <a:t>“Predict Class = +1” zone</a:t>
            </a:r>
          </a:p>
        </p:txBody>
      </p:sp>
      <p:sp>
        <p:nvSpPr>
          <p:cNvPr id="43017" name="Text Box 7"/>
          <p:cNvSpPr txBox="1">
            <a:spLocks noChangeArrowheads="1"/>
          </p:cNvSpPr>
          <p:nvPr/>
        </p:nvSpPr>
        <p:spPr bwMode="auto">
          <a:xfrm rot="-1620000">
            <a:off x="2827338" y="2243138"/>
            <a:ext cx="2887662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3333CC"/>
                </a:solidFill>
              </a:rPr>
              <a:t>“Predict Class = -1” zone</a:t>
            </a:r>
          </a:p>
        </p:txBody>
      </p:sp>
      <p:sp>
        <p:nvSpPr>
          <p:cNvPr id="43018" name="Text Box 8"/>
          <p:cNvSpPr txBox="1">
            <a:spLocks noChangeArrowheads="1"/>
          </p:cNvSpPr>
          <p:nvPr/>
        </p:nvSpPr>
        <p:spPr bwMode="auto">
          <a:xfrm rot="-1800000">
            <a:off x="1598613" y="2439988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FF0000"/>
                </a:solidFill>
              </a:rPr>
              <a:t>wx+b=1</a:t>
            </a:r>
          </a:p>
        </p:txBody>
      </p:sp>
      <p:sp>
        <p:nvSpPr>
          <p:cNvPr id="43019" name="Text Box 9"/>
          <p:cNvSpPr txBox="1">
            <a:spLocks noChangeArrowheads="1"/>
          </p:cNvSpPr>
          <p:nvPr/>
        </p:nvSpPr>
        <p:spPr bwMode="auto">
          <a:xfrm rot="-1800000">
            <a:off x="1752600" y="2709863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000000"/>
                </a:solidFill>
              </a:rPr>
              <a:t>wx+b=0</a:t>
            </a:r>
          </a:p>
        </p:txBody>
      </p:sp>
      <p:sp>
        <p:nvSpPr>
          <p:cNvPr id="43020" name="Text Box 10"/>
          <p:cNvSpPr txBox="1">
            <a:spLocks noChangeArrowheads="1"/>
          </p:cNvSpPr>
          <p:nvPr/>
        </p:nvSpPr>
        <p:spPr bwMode="auto">
          <a:xfrm rot="-1800000">
            <a:off x="1903413" y="2954338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3333CC"/>
                </a:solidFill>
              </a:rPr>
              <a:t>wx+b=-1</a:t>
            </a:r>
          </a:p>
        </p:txBody>
      </p:sp>
      <p:sp>
        <p:nvSpPr>
          <p:cNvPr id="43021" name="Line 11"/>
          <p:cNvSpPr>
            <a:spLocks noChangeShapeType="1"/>
          </p:cNvSpPr>
          <p:nvPr/>
        </p:nvSpPr>
        <p:spPr bwMode="auto">
          <a:xfrm>
            <a:off x="5170488" y="1019175"/>
            <a:ext cx="327025" cy="5984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22" name="Text Box 12"/>
          <p:cNvSpPr txBox="1">
            <a:spLocks noChangeArrowheads="1"/>
          </p:cNvSpPr>
          <p:nvPr/>
        </p:nvSpPr>
        <p:spPr bwMode="auto">
          <a:xfrm>
            <a:off x="5286375" y="973138"/>
            <a:ext cx="2592388" cy="3984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i="1">
                <a:solidFill>
                  <a:srgbClr val="000000"/>
                </a:solidFill>
              </a:rPr>
              <a:t>M =</a:t>
            </a:r>
            <a:r>
              <a:rPr lang="en-US" sz="2000">
                <a:solidFill>
                  <a:srgbClr val="000000"/>
                </a:solidFill>
              </a:rPr>
              <a:t> Margin Width</a:t>
            </a:r>
          </a:p>
        </p:txBody>
      </p:sp>
      <p:sp>
        <p:nvSpPr>
          <p:cNvPr id="43023" name="Text Box 13"/>
          <p:cNvSpPr txBox="1">
            <a:spLocks noChangeArrowheads="1"/>
          </p:cNvSpPr>
          <p:nvPr/>
        </p:nvSpPr>
        <p:spPr bwMode="auto">
          <a:xfrm>
            <a:off x="5381625" y="1758950"/>
            <a:ext cx="3621088" cy="1373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7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800">
                <a:solidFill>
                  <a:srgbClr val="000000"/>
                </a:solidFill>
              </a:rPr>
              <a:t>How do we compute </a:t>
            </a:r>
            <a:r>
              <a:rPr lang="en-US" sz="2800" i="1">
                <a:solidFill>
                  <a:srgbClr val="000000"/>
                </a:solidFill>
              </a:rPr>
              <a:t>M</a:t>
            </a:r>
            <a:r>
              <a:rPr lang="en-US" sz="2800">
                <a:solidFill>
                  <a:srgbClr val="000000"/>
                </a:solidFill>
              </a:rPr>
              <a:t> in terms of </a:t>
            </a:r>
            <a:r>
              <a:rPr lang="en-US" sz="2800" b="1" i="1">
                <a:solidFill>
                  <a:srgbClr val="000000"/>
                </a:solidFill>
              </a:rPr>
              <a:t>w</a:t>
            </a:r>
            <a:r>
              <a:rPr lang="en-US" sz="2800">
                <a:solidFill>
                  <a:srgbClr val="000000"/>
                </a:solidFill>
              </a:rPr>
              <a:t> and </a:t>
            </a:r>
            <a:r>
              <a:rPr lang="en-US" sz="2800" i="1">
                <a:solidFill>
                  <a:srgbClr val="000000"/>
                </a:solidFill>
              </a:rPr>
              <a:t>b</a:t>
            </a:r>
            <a:r>
              <a:rPr lang="en-US" sz="2800">
                <a:solidFill>
                  <a:srgbClr val="0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15809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/>
              <a:t>Copyright © 2001, 2003, Andrew W. Moore</a:t>
            </a:r>
          </a:p>
        </p:txBody>
      </p:sp>
      <p:sp>
        <p:nvSpPr>
          <p:cNvPr id="4505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58738"/>
            <a:ext cx="8534400" cy="703262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dirty="0" err="1"/>
              <a:t>Computing</a:t>
            </a:r>
            <a:r>
              <a:rPr lang="fr-FR" dirty="0"/>
              <a:t> the </a:t>
            </a:r>
            <a:r>
              <a:rPr lang="fr-FR" dirty="0" err="1"/>
              <a:t>margin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fr-FR" dirty="0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3429000"/>
            <a:ext cx="8686800" cy="3048000"/>
          </a:xfrm>
        </p:spPr>
        <p:txBody>
          <a:bodyPr/>
          <a:lstStyle/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Plus-plane   =    </a:t>
            </a:r>
            <a:r>
              <a:rPr lang="fr-FR" i="1" dirty="0"/>
              <a:t>{ </a:t>
            </a:r>
            <a:r>
              <a:rPr lang="fr-FR" b="1" i="1" dirty="0"/>
              <a:t>x</a:t>
            </a:r>
            <a:r>
              <a:rPr lang="fr-FR" i="1" dirty="0"/>
              <a:t> : </a:t>
            </a:r>
            <a:r>
              <a:rPr lang="fr-FR" b="1" i="1" dirty="0"/>
              <a:t>w</a:t>
            </a:r>
            <a:r>
              <a:rPr lang="fr-FR" i="1" dirty="0"/>
              <a:t> . </a:t>
            </a:r>
            <a:r>
              <a:rPr lang="fr-FR" b="1" i="1" dirty="0"/>
              <a:t>x</a:t>
            </a:r>
            <a:r>
              <a:rPr lang="fr-FR" i="1" dirty="0"/>
              <a:t> + b = +1 }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Minus-plane =   </a:t>
            </a:r>
            <a:r>
              <a:rPr lang="fr-FR" i="1" dirty="0"/>
              <a:t>{ </a:t>
            </a:r>
            <a:r>
              <a:rPr lang="fr-FR" b="1" i="1" dirty="0"/>
              <a:t>x</a:t>
            </a:r>
            <a:r>
              <a:rPr lang="fr-FR" i="1" dirty="0"/>
              <a:t> : </a:t>
            </a:r>
            <a:r>
              <a:rPr lang="fr-FR" b="1" i="1" dirty="0"/>
              <a:t>w</a:t>
            </a:r>
            <a:r>
              <a:rPr lang="fr-FR" i="1" dirty="0"/>
              <a:t> . </a:t>
            </a:r>
            <a:r>
              <a:rPr lang="fr-FR" b="1" i="1" dirty="0"/>
              <a:t>x</a:t>
            </a:r>
            <a:r>
              <a:rPr lang="fr-FR" i="1" dirty="0"/>
              <a:t> + b = -1 }</a:t>
            </a:r>
          </a:p>
          <a:p>
            <a:pPr marL="341313" indent="-341313">
              <a:spcBef>
                <a:spcPts val="600"/>
              </a:spcBef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>
                <a:solidFill>
                  <a:srgbClr val="00CC00"/>
                </a:solidFill>
              </a:rPr>
              <a:t>Claim:</a:t>
            </a:r>
            <a:r>
              <a:rPr lang="fr-FR" dirty="0"/>
              <a:t> The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b="1" dirty="0"/>
              <a:t>w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perpendicular</a:t>
            </a:r>
            <a:r>
              <a:rPr lang="fr-FR" dirty="0"/>
              <a:t> to the Plus Plane. </a:t>
            </a:r>
            <a:r>
              <a:rPr lang="fr-FR" dirty="0" err="1">
                <a:solidFill>
                  <a:srgbClr val="00CC00"/>
                </a:solidFill>
              </a:rPr>
              <a:t>Why</a:t>
            </a:r>
            <a:r>
              <a:rPr lang="fr-FR" dirty="0">
                <a:solidFill>
                  <a:srgbClr val="00CC00"/>
                </a:solidFill>
              </a:rPr>
              <a:t>?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fr-FR" dirty="0">
              <a:solidFill>
                <a:srgbClr val="00CC00"/>
              </a:solidFill>
            </a:endParaRPr>
          </a:p>
        </p:txBody>
      </p:sp>
      <p:sp>
        <p:nvSpPr>
          <p:cNvPr id="45061" name="Line 3"/>
          <p:cNvSpPr>
            <a:spLocks noChangeShapeType="1"/>
          </p:cNvSpPr>
          <p:nvPr/>
        </p:nvSpPr>
        <p:spPr bwMode="auto">
          <a:xfrm flipV="1">
            <a:off x="2451100" y="1041400"/>
            <a:ext cx="2655888" cy="1336675"/>
          </a:xfrm>
          <a:prstGeom prst="line">
            <a:avLst/>
          </a:prstGeom>
          <a:noFill/>
          <a:ln w="126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2" name="Line 4"/>
          <p:cNvSpPr>
            <a:spLocks noChangeShapeType="1"/>
          </p:cNvSpPr>
          <p:nvPr/>
        </p:nvSpPr>
        <p:spPr bwMode="auto">
          <a:xfrm flipV="1">
            <a:off x="2595563" y="1331913"/>
            <a:ext cx="2655887" cy="13366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3" name="Line 5"/>
          <p:cNvSpPr>
            <a:spLocks noChangeShapeType="1"/>
          </p:cNvSpPr>
          <p:nvPr/>
        </p:nvSpPr>
        <p:spPr bwMode="auto">
          <a:xfrm flipV="1">
            <a:off x="2741613" y="1620838"/>
            <a:ext cx="2655887" cy="1336675"/>
          </a:xfrm>
          <a:prstGeom prst="line">
            <a:avLst/>
          </a:prstGeom>
          <a:noFill/>
          <a:ln w="12600">
            <a:solidFill>
              <a:srgbClr val="3333CC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4" name="Text Box 6"/>
          <p:cNvSpPr txBox="1">
            <a:spLocks noChangeArrowheads="1"/>
          </p:cNvSpPr>
          <p:nvPr/>
        </p:nvSpPr>
        <p:spPr bwMode="auto">
          <a:xfrm rot="-1620000">
            <a:off x="1752600" y="1220788"/>
            <a:ext cx="3048000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FF0000"/>
                </a:solidFill>
              </a:rPr>
              <a:t>“Predict Class = +1” zone</a:t>
            </a:r>
          </a:p>
        </p:txBody>
      </p:sp>
      <p:sp>
        <p:nvSpPr>
          <p:cNvPr id="45065" name="Text Box 7"/>
          <p:cNvSpPr txBox="1">
            <a:spLocks noChangeArrowheads="1"/>
          </p:cNvSpPr>
          <p:nvPr/>
        </p:nvSpPr>
        <p:spPr bwMode="auto">
          <a:xfrm rot="-1620000">
            <a:off x="2827338" y="2243138"/>
            <a:ext cx="2887662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3333CC"/>
                </a:solidFill>
              </a:rPr>
              <a:t>“Predict Class = -1” zone</a:t>
            </a:r>
          </a:p>
        </p:txBody>
      </p:sp>
      <p:sp>
        <p:nvSpPr>
          <p:cNvPr id="45066" name="Text Box 8"/>
          <p:cNvSpPr txBox="1">
            <a:spLocks noChangeArrowheads="1"/>
          </p:cNvSpPr>
          <p:nvPr/>
        </p:nvSpPr>
        <p:spPr bwMode="auto">
          <a:xfrm rot="-1800000">
            <a:off x="1598613" y="2439988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FF0000"/>
                </a:solidFill>
              </a:rPr>
              <a:t>wx+b=1</a:t>
            </a:r>
          </a:p>
        </p:txBody>
      </p:sp>
      <p:sp>
        <p:nvSpPr>
          <p:cNvPr id="45067" name="Text Box 9"/>
          <p:cNvSpPr txBox="1">
            <a:spLocks noChangeArrowheads="1"/>
          </p:cNvSpPr>
          <p:nvPr/>
        </p:nvSpPr>
        <p:spPr bwMode="auto">
          <a:xfrm rot="-1800000">
            <a:off x="1752600" y="2709863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000000"/>
                </a:solidFill>
              </a:rPr>
              <a:t>wx+b=0</a:t>
            </a:r>
          </a:p>
        </p:txBody>
      </p:sp>
      <p:sp>
        <p:nvSpPr>
          <p:cNvPr id="45068" name="Text Box 10"/>
          <p:cNvSpPr txBox="1">
            <a:spLocks noChangeArrowheads="1"/>
          </p:cNvSpPr>
          <p:nvPr/>
        </p:nvSpPr>
        <p:spPr bwMode="auto">
          <a:xfrm rot="-1800000">
            <a:off x="1903413" y="2954338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3333CC"/>
                </a:solidFill>
              </a:rPr>
              <a:t>wx+b=-1</a:t>
            </a:r>
          </a:p>
        </p:txBody>
      </p:sp>
      <p:sp>
        <p:nvSpPr>
          <p:cNvPr id="45069" name="Line 11"/>
          <p:cNvSpPr>
            <a:spLocks noChangeShapeType="1"/>
          </p:cNvSpPr>
          <p:nvPr/>
        </p:nvSpPr>
        <p:spPr bwMode="auto">
          <a:xfrm>
            <a:off x="5170488" y="1019175"/>
            <a:ext cx="327025" cy="5984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70" name="Text Box 12"/>
          <p:cNvSpPr txBox="1">
            <a:spLocks noChangeArrowheads="1"/>
          </p:cNvSpPr>
          <p:nvPr/>
        </p:nvSpPr>
        <p:spPr bwMode="auto">
          <a:xfrm>
            <a:off x="5286375" y="973138"/>
            <a:ext cx="2592388" cy="3984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i="1">
                <a:solidFill>
                  <a:srgbClr val="000000"/>
                </a:solidFill>
              </a:rPr>
              <a:t>M =</a:t>
            </a:r>
            <a:r>
              <a:rPr lang="en-US" sz="2000">
                <a:solidFill>
                  <a:srgbClr val="000000"/>
                </a:solidFill>
              </a:rPr>
              <a:t> Margin Width</a:t>
            </a:r>
          </a:p>
        </p:txBody>
      </p:sp>
      <p:sp>
        <p:nvSpPr>
          <p:cNvPr id="45071" name="Text Box 13"/>
          <p:cNvSpPr txBox="1">
            <a:spLocks noChangeArrowheads="1"/>
          </p:cNvSpPr>
          <p:nvPr/>
        </p:nvSpPr>
        <p:spPr bwMode="auto">
          <a:xfrm>
            <a:off x="5381625" y="1758950"/>
            <a:ext cx="3621088" cy="1373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7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800">
                <a:solidFill>
                  <a:srgbClr val="000000"/>
                </a:solidFill>
              </a:rPr>
              <a:t>How do we compute </a:t>
            </a:r>
            <a:r>
              <a:rPr lang="en-US" sz="2800" i="1">
                <a:solidFill>
                  <a:srgbClr val="000000"/>
                </a:solidFill>
              </a:rPr>
              <a:t>M</a:t>
            </a:r>
            <a:r>
              <a:rPr lang="en-US" sz="2800">
                <a:solidFill>
                  <a:srgbClr val="000000"/>
                </a:solidFill>
              </a:rPr>
              <a:t> in terms of </a:t>
            </a:r>
            <a:r>
              <a:rPr lang="en-US" sz="2800" b="1" i="1">
                <a:solidFill>
                  <a:srgbClr val="000000"/>
                </a:solidFill>
              </a:rPr>
              <a:t>w</a:t>
            </a:r>
            <a:r>
              <a:rPr lang="en-US" sz="2800">
                <a:solidFill>
                  <a:srgbClr val="000000"/>
                </a:solidFill>
              </a:rPr>
              <a:t> and </a:t>
            </a:r>
            <a:r>
              <a:rPr lang="en-US" sz="2800" i="1">
                <a:solidFill>
                  <a:srgbClr val="000000"/>
                </a:solidFill>
              </a:rPr>
              <a:t>b</a:t>
            </a:r>
            <a:r>
              <a:rPr lang="en-US" sz="280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45072" name="AutoShape 14"/>
          <p:cNvSpPr>
            <a:spLocks noChangeArrowheads="1"/>
          </p:cNvSpPr>
          <p:nvPr/>
        </p:nvSpPr>
        <p:spPr bwMode="auto">
          <a:xfrm>
            <a:off x="3962400" y="4876800"/>
            <a:ext cx="4419600" cy="762000"/>
          </a:xfrm>
          <a:prstGeom prst="wedgeRectCallout">
            <a:avLst>
              <a:gd name="adj1" fmla="val 43069"/>
              <a:gd name="adj2" fmla="val -73958"/>
            </a:avLst>
          </a:prstGeom>
          <a:solidFill>
            <a:srgbClr val="FFFFCC"/>
          </a:solidFill>
          <a:ln w="1908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spcBef>
                <a:spcPts val="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000000"/>
                </a:solidFill>
              </a:rPr>
              <a:t>Let </a:t>
            </a:r>
            <a:r>
              <a:rPr lang="en-US" sz="2000" b="1">
                <a:solidFill>
                  <a:srgbClr val="000000"/>
                </a:solidFill>
              </a:rPr>
              <a:t>u</a:t>
            </a:r>
            <a:r>
              <a:rPr lang="en-US" sz="2000">
                <a:solidFill>
                  <a:srgbClr val="000000"/>
                </a:solidFill>
              </a:rPr>
              <a:t> and </a:t>
            </a:r>
            <a:r>
              <a:rPr lang="en-US" sz="2000" b="1">
                <a:solidFill>
                  <a:srgbClr val="000000"/>
                </a:solidFill>
              </a:rPr>
              <a:t>v</a:t>
            </a:r>
            <a:r>
              <a:rPr lang="en-US" sz="2000">
                <a:solidFill>
                  <a:srgbClr val="000000"/>
                </a:solidFill>
              </a:rPr>
              <a:t> be two vectors on the Plus Plane. What is </a:t>
            </a:r>
            <a:r>
              <a:rPr lang="en-US" sz="2000" b="1" i="1">
                <a:solidFill>
                  <a:srgbClr val="000000"/>
                </a:solidFill>
              </a:rPr>
              <a:t>w</a:t>
            </a:r>
            <a:r>
              <a:rPr lang="en-US" sz="2000" i="1">
                <a:solidFill>
                  <a:srgbClr val="000000"/>
                </a:solidFill>
              </a:rPr>
              <a:t> . ( </a:t>
            </a:r>
            <a:r>
              <a:rPr lang="en-US" sz="2000" b="1" i="1">
                <a:solidFill>
                  <a:srgbClr val="000000"/>
                </a:solidFill>
              </a:rPr>
              <a:t>u</a:t>
            </a:r>
            <a:r>
              <a:rPr lang="en-US" sz="2000" i="1">
                <a:solidFill>
                  <a:srgbClr val="000000"/>
                </a:solidFill>
              </a:rPr>
              <a:t> – </a:t>
            </a:r>
            <a:r>
              <a:rPr lang="en-US" sz="2000" b="1" i="1">
                <a:solidFill>
                  <a:srgbClr val="000000"/>
                </a:solidFill>
              </a:rPr>
              <a:t>v</a:t>
            </a:r>
            <a:r>
              <a:rPr lang="en-US" sz="2000" i="1">
                <a:solidFill>
                  <a:srgbClr val="000000"/>
                </a:solidFill>
              </a:rPr>
              <a:t> ) </a:t>
            </a:r>
            <a:r>
              <a:rPr lang="en-US" sz="2000">
                <a:solidFill>
                  <a:srgbClr val="000000"/>
                </a:solidFill>
              </a:rPr>
              <a:t>?</a:t>
            </a:r>
          </a:p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45073" name="AutoShape 15"/>
          <p:cNvSpPr>
            <a:spLocks noChangeArrowheads="1"/>
          </p:cNvSpPr>
          <p:nvPr/>
        </p:nvSpPr>
        <p:spPr bwMode="auto">
          <a:xfrm>
            <a:off x="152400" y="5715000"/>
            <a:ext cx="4419600" cy="762000"/>
          </a:xfrm>
          <a:prstGeom prst="wedgeRectCallout">
            <a:avLst>
              <a:gd name="adj1" fmla="val -1472"/>
              <a:gd name="adj2" fmla="val -91458"/>
            </a:avLst>
          </a:prstGeom>
          <a:solidFill>
            <a:srgbClr val="CCFFCC"/>
          </a:solidFill>
          <a:ln w="1908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000000"/>
                </a:solidFill>
              </a:rPr>
              <a:t>And so of course the vector </a:t>
            </a:r>
            <a:r>
              <a:rPr lang="en-US" sz="2000" b="1">
                <a:solidFill>
                  <a:srgbClr val="000000"/>
                </a:solidFill>
              </a:rPr>
              <a:t>w</a:t>
            </a:r>
            <a:r>
              <a:rPr lang="en-US" sz="2000">
                <a:solidFill>
                  <a:srgbClr val="000000"/>
                </a:solidFill>
              </a:rPr>
              <a:t> is also perpendicular to the Minus Plane</a:t>
            </a:r>
          </a:p>
        </p:txBody>
      </p:sp>
    </p:spTree>
    <p:extLst>
      <p:ext uri="{BB962C8B-B14F-4D97-AF65-F5344CB8AC3E}">
        <p14:creationId xmlns:p14="http://schemas.microsoft.com/office/powerpoint/2010/main" val="34443531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/>
              <a:t>Copyright © 2001, 2003, Andrew W. Moore</a:t>
            </a:r>
          </a:p>
        </p:txBody>
      </p:sp>
      <p:sp>
        <p:nvSpPr>
          <p:cNvPr id="4710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58738"/>
            <a:ext cx="8534400" cy="703262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dirty="0" err="1"/>
              <a:t>Computing</a:t>
            </a:r>
            <a:r>
              <a:rPr lang="fr-FR" dirty="0"/>
              <a:t> the </a:t>
            </a:r>
            <a:r>
              <a:rPr lang="fr-FR" dirty="0" err="1"/>
              <a:t>margin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fr-FR" dirty="0"/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3429000"/>
            <a:ext cx="8686800" cy="3048000"/>
          </a:xfrm>
        </p:spPr>
        <p:txBody>
          <a:bodyPr/>
          <a:lstStyle/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Plus-plane   =    </a:t>
            </a:r>
            <a:r>
              <a:rPr lang="fr-FR" i="1" dirty="0"/>
              <a:t>{ </a:t>
            </a:r>
            <a:r>
              <a:rPr lang="fr-FR" b="1" i="1" dirty="0"/>
              <a:t>x</a:t>
            </a:r>
            <a:r>
              <a:rPr lang="fr-FR" i="1" dirty="0"/>
              <a:t> : </a:t>
            </a:r>
            <a:r>
              <a:rPr lang="fr-FR" b="1" i="1" dirty="0"/>
              <a:t>w</a:t>
            </a:r>
            <a:r>
              <a:rPr lang="fr-FR" i="1" dirty="0"/>
              <a:t> . </a:t>
            </a:r>
            <a:r>
              <a:rPr lang="fr-FR" b="1" i="1" dirty="0"/>
              <a:t>x</a:t>
            </a:r>
            <a:r>
              <a:rPr lang="fr-FR" i="1" dirty="0"/>
              <a:t> + b = +1 }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Minus-plane =   </a:t>
            </a:r>
            <a:r>
              <a:rPr lang="fr-FR" i="1" dirty="0"/>
              <a:t>{ </a:t>
            </a:r>
            <a:r>
              <a:rPr lang="fr-FR" b="1" i="1" dirty="0"/>
              <a:t>x</a:t>
            </a:r>
            <a:r>
              <a:rPr lang="fr-FR" i="1" dirty="0"/>
              <a:t> : </a:t>
            </a:r>
            <a:r>
              <a:rPr lang="fr-FR" b="1" i="1" dirty="0"/>
              <a:t>w</a:t>
            </a:r>
            <a:r>
              <a:rPr lang="fr-FR" i="1" dirty="0"/>
              <a:t> . </a:t>
            </a:r>
            <a:r>
              <a:rPr lang="fr-FR" b="1" i="1" dirty="0"/>
              <a:t>x</a:t>
            </a:r>
            <a:r>
              <a:rPr lang="fr-FR" i="1" dirty="0"/>
              <a:t> + b = -1 }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The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b="1" dirty="0"/>
              <a:t>w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perpendicular</a:t>
            </a:r>
            <a:r>
              <a:rPr lang="fr-FR" dirty="0"/>
              <a:t> to the Plus Plane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Let </a:t>
            </a:r>
            <a:r>
              <a:rPr lang="fr-FR" b="1" i="1" dirty="0"/>
              <a:t>x</a:t>
            </a:r>
            <a:r>
              <a:rPr lang="fr-FR" b="1" i="1" baseline="30000" dirty="0"/>
              <a:t>-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point on the minus plane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Let </a:t>
            </a:r>
            <a:r>
              <a:rPr lang="fr-FR" b="1" i="1" dirty="0"/>
              <a:t>x</a:t>
            </a:r>
            <a:r>
              <a:rPr lang="fr-FR" b="1" i="1" baseline="30000" dirty="0"/>
              <a:t>+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the </a:t>
            </a:r>
            <a:r>
              <a:rPr lang="fr-FR" dirty="0" err="1"/>
              <a:t>closest</a:t>
            </a:r>
            <a:r>
              <a:rPr lang="fr-FR" dirty="0"/>
              <a:t> plus-plane-point to </a:t>
            </a:r>
            <a:r>
              <a:rPr lang="fr-FR" b="1" i="1" dirty="0"/>
              <a:t>x</a:t>
            </a:r>
            <a:r>
              <a:rPr lang="fr-FR" b="1" i="1" baseline="30000" dirty="0"/>
              <a:t>-</a:t>
            </a:r>
            <a:r>
              <a:rPr lang="fr-FR" dirty="0"/>
              <a:t>.</a:t>
            </a:r>
          </a:p>
        </p:txBody>
      </p:sp>
      <p:sp>
        <p:nvSpPr>
          <p:cNvPr id="47109" name="Line 3"/>
          <p:cNvSpPr>
            <a:spLocks noChangeShapeType="1"/>
          </p:cNvSpPr>
          <p:nvPr/>
        </p:nvSpPr>
        <p:spPr bwMode="auto">
          <a:xfrm flipV="1">
            <a:off x="2451100" y="1041400"/>
            <a:ext cx="2655888" cy="1336675"/>
          </a:xfrm>
          <a:prstGeom prst="line">
            <a:avLst/>
          </a:prstGeom>
          <a:noFill/>
          <a:ln w="126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0" name="Line 4"/>
          <p:cNvSpPr>
            <a:spLocks noChangeShapeType="1"/>
          </p:cNvSpPr>
          <p:nvPr/>
        </p:nvSpPr>
        <p:spPr bwMode="auto">
          <a:xfrm flipV="1">
            <a:off x="2595563" y="1331913"/>
            <a:ext cx="2655887" cy="13366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1" name="Line 5"/>
          <p:cNvSpPr>
            <a:spLocks noChangeShapeType="1"/>
          </p:cNvSpPr>
          <p:nvPr/>
        </p:nvSpPr>
        <p:spPr bwMode="auto">
          <a:xfrm flipV="1">
            <a:off x="2741613" y="1620838"/>
            <a:ext cx="2655887" cy="1336675"/>
          </a:xfrm>
          <a:prstGeom prst="line">
            <a:avLst/>
          </a:prstGeom>
          <a:noFill/>
          <a:ln w="12600">
            <a:solidFill>
              <a:srgbClr val="3333CC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2" name="Text Box 6"/>
          <p:cNvSpPr txBox="1">
            <a:spLocks noChangeArrowheads="1"/>
          </p:cNvSpPr>
          <p:nvPr/>
        </p:nvSpPr>
        <p:spPr bwMode="auto">
          <a:xfrm rot="-1620000">
            <a:off x="1752600" y="1220788"/>
            <a:ext cx="3048000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FF0000"/>
                </a:solidFill>
              </a:rPr>
              <a:t>“Predict Class = +1” zone</a:t>
            </a:r>
          </a:p>
        </p:txBody>
      </p:sp>
      <p:sp>
        <p:nvSpPr>
          <p:cNvPr id="47113" name="Text Box 7"/>
          <p:cNvSpPr txBox="1">
            <a:spLocks noChangeArrowheads="1"/>
          </p:cNvSpPr>
          <p:nvPr/>
        </p:nvSpPr>
        <p:spPr bwMode="auto">
          <a:xfrm rot="-1620000">
            <a:off x="2827338" y="2243138"/>
            <a:ext cx="2887662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3333CC"/>
                </a:solidFill>
              </a:rPr>
              <a:t>“Predict Class = -1” zone</a:t>
            </a:r>
          </a:p>
        </p:txBody>
      </p:sp>
      <p:sp>
        <p:nvSpPr>
          <p:cNvPr id="47114" name="Text Box 8"/>
          <p:cNvSpPr txBox="1">
            <a:spLocks noChangeArrowheads="1"/>
          </p:cNvSpPr>
          <p:nvPr/>
        </p:nvSpPr>
        <p:spPr bwMode="auto">
          <a:xfrm rot="-1800000">
            <a:off x="1598613" y="2439988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FF0000"/>
                </a:solidFill>
              </a:rPr>
              <a:t>wx+b=1</a:t>
            </a:r>
          </a:p>
        </p:txBody>
      </p:sp>
      <p:sp>
        <p:nvSpPr>
          <p:cNvPr id="47115" name="Text Box 9"/>
          <p:cNvSpPr txBox="1">
            <a:spLocks noChangeArrowheads="1"/>
          </p:cNvSpPr>
          <p:nvPr/>
        </p:nvSpPr>
        <p:spPr bwMode="auto">
          <a:xfrm rot="-1800000">
            <a:off x="1752600" y="2709863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000000"/>
                </a:solidFill>
              </a:rPr>
              <a:t>wx+b=0</a:t>
            </a:r>
          </a:p>
        </p:txBody>
      </p:sp>
      <p:sp>
        <p:nvSpPr>
          <p:cNvPr id="47116" name="Text Box 10"/>
          <p:cNvSpPr txBox="1">
            <a:spLocks noChangeArrowheads="1"/>
          </p:cNvSpPr>
          <p:nvPr/>
        </p:nvSpPr>
        <p:spPr bwMode="auto">
          <a:xfrm rot="-1800000">
            <a:off x="1903413" y="2954338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3333CC"/>
                </a:solidFill>
              </a:rPr>
              <a:t>wx+b=-1</a:t>
            </a:r>
          </a:p>
        </p:txBody>
      </p:sp>
      <p:sp>
        <p:nvSpPr>
          <p:cNvPr id="47117" name="Line 11"/>
          <p:cNvSpPr>
            <a:spLocks noChangeShapeType="1"/>
          </p:cNvSpPr>
          <p:nvPr/>
        </p:nvSpPr>
        <p:spPr bwMode="auto">
          <a:xfrm>
            <a:off x="5170488" y="1019175"/>
            <a:ext cx="327025" cy="5984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18" name="Text Box 12"/>
          <p:cNvSpPr txBox="1">
            <a:spLocks noChangeArrowheads="1"/>
          </p:cNvSpPr>
          <p:nvPr/>
        </p:nvSpPr>
        <p:spPr bwMode="auto">
          <a:xfrm>
            <a:off x="5286375" y="973138"/>
            <a:ext cx="2592388" cy="3984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i="1">
                <a:solidFill>
                  <a:srgbClr val="000000"/>
                </a:solidFill>
              </a:rPr>
              <a:t>M =</a:t>
            </a:r>
            <a:r>
              <a:rPr lang="en-US" sz="2000">
                <a:solidFill>
                  <a:srgbClr val="000000"/>
                </a:solidFill>
              </a:rPr>
              <a:t> Margin Width</a:t>
            </a:r>
          </a:p>
        </p:txBody>
      </p:sp>
      <p:sp>
        <p:nvSpPr>
          <p:cNvPr id="47119" name="Text Box 13"/>
          <p:cNvSpPr txBox="1">
            <a:spLocks noChangeArrowheads="1"/>
          </p:cNvSpPr>
          <p:nvPr/>
        </p:nvSpPr>
        <p:spPr bwMode="auto">
          <a:xfrm>
            <a:off x="5381625" y="1758950"/>
            <a:ext cx="3621088" cy="1373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7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800">
                <a:solidFill>
                  <a:srgbClr val="000000"/>
                </a:solidFill>
              </a:rPr>
              <a:t>How do we compute </a:t>
            </a:r>
            <a:r>
              <a:rPr lang="en-US" sz="2800" i="1">
                <a:solidFill>
                  <a:srgbClr val="000000"/>
                </a:solidFill>
              </a:rPr>
              <a:t>M</a:t>
            </a:r>
            <a:r>
              <a:rPr lang="en-US" sz="2800">
                <a:solidFill>
                  <a:srgbClr val="000000"/>
                </a:solidFill>
              </a:rPr>
              <a:t> in terms of </a:t>
            </a:r>
            <a:r>
              <a:rPr lang="en-US" sz="2800" b="1" i="1">
                <a:solidFill>
                  <a:srgbClr val="000000"/>
                </a:solidFill>
              </a:rPr>
              <a:t>w</a:t>
            </a:r>
            <a:r>
              <a:rPr lang="en-US" sz="2800">
                <a:solidFill>
                  <a:srgbClr val="000000"/>
                </a:solidFill>
              </a:rPr>
              <a:t> and </a:t>
            </a:r>
            <a:r>
              <a:rPr lang="en-US" sz="2800" i="1">
                <a:solidFill>
                  <a:srgbClr val="000000"/>
                </a:solidFill>
              </a:rPr>
              <a:t>b</a:t>
            </a:r>
            <a:r>
              <a:rPr lang="en-US" sz="280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47120" name="Oval 14"/>
          <p:cNvSpPr>
            <a:spLocks noChangeArrowheads="1"/>
          </p:cNvSpPr>
          <p:nvPr/>
        </p:nvSpPr>
        <p:spPr bwMode="auto">
          <a:xfrm>
            <a:off x="4483100" y="2022475"/>
            <a:ext cx="76200" cy="76200"/>
          </a:xfrm>
          <a:prstGeom prst="ellipse">
            <a:avLst/>
          </a:prstGeom>
          <a:solidFill>
            <a:srgbClr val="990099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1" name="Text Box 15"/>
          <p:cNvSpPr txBox="1">
            <a:spLocks noChangeArrowheads="1"/>
          </p:cNvSpPr>
          <p:nvPr/>
        </p:nvSpPr>
        <p:spPr bwMode="auto">
          <a:xfrm>
            <a:off x="4583113" y="2006600"/>
            <a:ext cx="515937" cy="460375"/>
          </a:xfrm>
          <a:prstGeom prst="rect">
            <a:avLst/>
          </a:prstGeom>
          <a:solidFill>
            <a:srgbClr val="FFFFFF"/>
          </a:solidFill>
          <a:ln w="19080">
            <a:solidFill>
              <a:srgbClr val="990099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i="1">
                <a:solidFill>
                  <a:srgbClr val="990099"/>
                </a:solidFill>
              </a:rPr>
              <a:t>x</a:t>
            </a:r>
            <a:r>
              <a:rPr lang="en-US" i="1" baseline="30000">
                <a:solidFill>
                  <a:srgbClr val="990099"/>
                </a:solidFill>
              </a:rPr>
              <a:t>-</a:t>
            </a:r>
          </a:p>
        </p:txBody>
      </p:sp>
      <p:sp>
        <p:nvSpPr>
          <p:cNvPr id="47122" name="Oval 16"/>
          <p:cNvSpPr>
            <a:spLocks noChangeArrowheads="1"/>
          </p:cNvSpPr>
          <p:nvPr/>
        </p:nvSpPr>
        <p:spPr bwMode="auto">
          <a:xfrm>
            <a:off x="4189413" y="1460500"/>
            <a:ext cx="76200" cy="76200"/>
          </a:xfrm>
          <a:prstGeom prst="ellipse">
            <a:avLst/>
          </a:prstGeom>
          <a:solidFill>
            <a:srgbClr val="CC33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3" name="Text Box 17"/>
          <p:cNvSpPr txBox="1">
            <a:spLocks noChangeArrowheads="1"/>
          </p:cNvSpPr>
          <p:nvPr/>
        </p:nvSpPr>
        <p:spPr bwMode="auto">
          <a:xfrm>
            <a:off x="4300538" y="1022350"/>
            <a:ext cx="515937" cy="460375"/>
          </a:xfrm>
          <a:prstGeom prst="rect">
            <a:avLst/>
          </a:prstGeom>
          <a:solidFill>
            <a:srgbClr val="FFFFFF"/>
          </a:solidFill>
          <a:ln w="19080">
            <a:solidFill>
              <a:srgbClr val="CC33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i="1">
                <a:solidFill>
                  <a:srgbClr val="CC3300"/>
                </a:solidFill>
              </a:rPr>
              <a:t>x</a:t>
            </a:r>
            <a:r>
              <a:rPr lang="en-US" i="1" baseline="30000">
                <a:solidFill>
                  <a:srgbClr val="CC3300"/>
                </a:solidFill>
              </a:rPr>
              <a:t>+</a:t>
            </a:r>
          </a:p>
        </p:txBody>
      </p:sp>
      <p:grpSp>
        <p:nvGrpSpPr>
          <p:cNvPr id="47124" name="Group 18"/>
          <p:cNvGrpSpPr>
            <a:grpSpLocks/>
          </p:cNvGrpSpPr>
          <p:nvPr/>
        </p:nvGrpSpPr>
        <p:grpSpPr bwMode="auto">
          <a:xfrm>
            <a:off x="7391400" y="4572000"/>
            <a:ext cx="1592263" cy="1063625"/>
            <a:chOff x="4656" y="2880"/>
            <a:chExt cx="1003" cy="670"/>
          </a:xfrm>
        </p:grpSpPr>
        <p:sp>
          <p:nvSpPr>
            <p:cNvPr id="47125" name="AutoShape 19"/>
            <p:cNvSpPr>
              <a:spLocks noChangeArrowheads="1"/>
            </p:cNvSpPr>
            <p:nvPr/>
          </p:nvSpPr>
          <p:spPr bwMode="auto">
            <a:xfrm>
              <a:off x="4656" y="2880"/>
              <a:ext cx="1004" cy="671"/>
            </a:xfrm>
            <a:prstGeom prst="wedgeRectCallout">
              <a:avLst>
                <a:gd name="adj1" fmla="val -131972"/>
                <a:gd name="adj2" fmla="val -8718"/>
              </a:avLst>
            </a:prstGeom>
            <a:solidFill>
              <a:srgbClr val="FFCC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>
                <a:spcBef>
                  <a:spcPts val="10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solidFill>
                    <a:srgbClr val="000000"/>
                  </a:solidFill>
                </a:rPr>
                <a:t>Any location in </a:t>
              </a:r>
              <a:r>
                <a:rPr lang="en-US" sz="1600">
                  <a:solidFill>
                    <a:srgbClr val="000000"/>
                  </a:solidFill>
                  <a:latin typeface="Math1" charset="2"/>
                </a:rPr>
                <a:t></a:t>
              </a:r>
              <a:r>
                <a:rPr lang="en-US" sz="1600" baseline="30000">
                  <a:solidFill>
                    <a:srgbClr val="000000"/>
                  </a:solidFill>
                </a:rPr>
                <a:t>m</a:t>
              </a:r>
              <a:r>
                <a:rPr lang="en-US" sz="1600">
                  <a:solidFill>
                    <a:srgbClr val="000000"/>
                  </a:solidFill>
                </a:rPr>
                <a:t>: not necessarily a datapoint</a:t>
              </a:r>
            </a:p>
          </p:txBody>
        </p:sp>
        <p:sp>
          <p:nvSpPr>
            <p:cNvPr id="47126" name="AutoShape 20"/>
            <p:cNvSpPr>
              <a:spLocks noChangeArrowheads="1"/>
            </p:cNvSpPr>
            <p:nvPr/>
          </p:nvSpPr>
          <p:spPr bwMode="auto">
            <a:xfrm>
              <a:off x="4656" y="2880"/>
              <a:ext cx="1004" cy="671"/>
            </a:xfrm>
            <a:prstGeom prst="wedgeRectCallout">
              <a:avLst>
                <a:gd name="adj1" fmla="val -94523"/>
                <a:gd name="adj2" fmla="val 31222"/>
              </a:avLst>
            </a:prstGeom>
            <a:solidFill>
              <a:srgbClr val="FFCC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>
                <a:spcBef>
                  <a:spcPts val="10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>
                  <a:solidFill>
                    <a:srgbClr val="000000"/>
                  </a:solidFill>
                </a:rPr>
                <a:t>Any location in R</a:t>
              </a:r>
              <a:r>
                <a:rPr lang="en-US" sz="1600" baseline="30000">
                  <a:solidFill>
                    <a:srgbClr val="000000"/>
                  </a:solidFill>
                </a:rPr>
                <a:t>m</a:t>
              </a:r>
              <a:r>
                <a:rPr lang="en-US" sz="1600">
                  <a:solidFill>
                    <a:srgbClr val="000000"/>
                  </a:solidFill>
                </a:rPr>
                <a:t>: not necessarily a datapoint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52301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/>
              <a:t>Copyright © 2001, 2003, Andrew W. Moore</a:t>
            </a:r>
          </a:p>
        </p:txBody>
      </p:sp>
      <p:sp>
        <p:nvSpPr>
          <p:cNvPr id="4915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58738"/>
            <a:ext cx="8534400" cy="703262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dirty="0" err="1"/>
              <a:t>Computing</a:t>
            </a:r>
            <a:r>
              <a:rPr lang="fr-FR" dirty="0"/>
              <a:t> the </a:t>
            </a:r>
            <a:r>
              <a:rPr lang="fr-FR" dirty="0" err="1"/>
              <a:t>margin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fr-FR" dirty="0"/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3429000"/>
            <a:ext cx="8686800" cy="3048000"/>
          </a:xfrm>
        </p:spPr>
        <p:txBody>
          <a:bodyPr/>
          <a:lstStyle/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Plus-plane   =    </a:t>
            </a:r>
            <a:r>
              <a:rPr lang="fr-FR" i="1" dirty="0"/>
              <a:t>{ </a:t>
            </a:r>
            <a:r>
              <a:rPr lang="fr-FR" b="1" i="1" dirty="0"/>
              <a:t>x</a:t>
            </a:r>
            <a:r>
              <a:rPr lang="fr-FR" i="1" dirty="0"/>
              <a:t> : </a:t>
            </a:r>
            <a:r>
              <a:rPr lang="fr-FR" b="1" i="1" dirty="0"/>
              <a:t>w</a:t>
            </a:r>
            <a:r>
              <a:rPr lang="fr-FR" i="1" dirty="0"/>
              <a:t> . </a:t>
            </a:r>
            <a:r>
              <a:rPr lang="fr-FR" b="1" i="1" dirty="0"/>
              <a:t>x</a:t>
            </a:r>
            <a:r>
              <a:rPr lang="fr-FR" i="1" dirty="0"/>
              <a:t> + b = +1 }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Minus-plane =   </a:t>
            </a:r>
            <a:r>
              <a:rPr lang="fr-FR" i="1" dirty="0"/>
              <a:t>{ </a:t>
            </a:r>
            <a:r>
              <a:rPr lang="fr-FR" b="1" i="1" dirty="0"/>
              <a:t>x</a:t>
            </a:r>
            <a:r>
              <a:rPr lang="fr-FR" i="1" dirty="0"/>
              <a:t> : </a:t>
            </a:r>
            <a:r>
              <a:rPr lang="fr-FR" b="1" i="1" dirty="0"/>
              <a:t>w</a:t>
            </a:r>
            <a:r>
              <a:rPr lang="fr-FR" i="1" dirty="0"/>
              <a:t> . </a:t>
            </a:r>
            <a:r>
              <a:rPr lang="fr-FR" b="1" i="1" dirty="0"/>
              <a:t>x</a:t>
            </a:r>
            <a:r>
              <a:rPr lang="fr-FR" i="1" dirty="0"/>
              <a:t> + b = -1 }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The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b="1" dirty="0"/>
              <a:t>w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perpendicular</a:t>
            </a:r>
            <a:r>
              <a:rPr lang="fr-FR" dirty="0"/>
              <a:t> to the Plus Plane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Let </a:t>
            </a:r>
            <a:r>
              <a:rPr lang="fr-FR" b="1" i="1" dirty="0"/>
              <a:t>x</a:t>
            </a:r>
            <a:r>
              <a:rPr lang="fr-FR" b="1" i="1" baseline="30000" dirty="0"/>
              <a:t>-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point on the minus plane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Let </a:t>
            </a:r>
            <a:r>
              <a:rPr lang="fr-FR" b="1" i="1" dirty="0"/>
              <a:t>x</a:t>
            </a:r>
            <a:r>
              <a:rPr lang="fr-FR" b="1" i="1" baseline="30000" dirty="0"/>
              <a:t>+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the </a:t>
            </a:r>
            <a:r>
              <a:rPr lang="fr-FR" dirty="0" err="1"/>
              <a:t>closest</a:t>
            </a:r>
            <a:r>
              <a:rPr lang="fr-FR" dirty="0"/>
              <a:t> plus-plane-point to </a:t>
            </a:r>
            <a:r>
              <a:rPr lang="fr-FR" b="1" i="1" dirty="0"/>
              <a:t>x</a:t>
            </a:r>
            <a:r>
              <a:rPr lang="fr-FR" b="1" i="1" baseline="30000" dirty="0"/>
              <a:t>-</a:t>
            </a:r>
            <a:r>
              <a:rPr lang="fr-FR" dirty="0"/>
              <a:t>.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>
                <a:solidFill>
                  <a:srgbClr val="009900"/>
                </a:solidFill>
              </a:rPr>
              <a:t>Claim</a:t>
            </a:r>
            <a:r>
              <a:rPr lang="fr-FR" dirty="0"/>
              <a:t>: </a:t>
            </a:r>
            <a:r>
              <a:rPr lang="fr-FR" b="1" i="1" dirty="0"/>
              <a:t>x</a:t>
            </a:r>
            <a:r>
              <a:rPr lang="fr-FR" b="1" i="1" baseline="30000" dirty="0"/>
              <a:t>+</a:t>
            </a:r>
            <a:r>
              <a:rPr lang="fr-FR" dirty="0"/>
              <a:t> = </a:t>
            </a:r>
            <a:r>
              <a:rPr lang="fr-FR" b="1" i="1" dirty="0"/>
              <a:t>x</a:t>
            </a:r>
            <a:r>
              <a:rPr lang="fr-FR" b="1" i="1" baseline="30000" dirty="0"/>
              <a:t>-</a:t>
            </a:r>
            <a:r>
              <a:rPr lang="fr-FR" dirty="0"/>
              <a:t> + </a:t>
            </a:r>
            <a:r>
              <a:rPr lang="fr-FR" i="1" dirty="0">
                <a:latin typeface="Symbol" charset="2"/>
              </a:rPr>
              <a:t></a:t>
            </a:r>
            <a:r>
              <a:rPr lang="fr-FR" dirty="0"/>
              <a:t> </a:t>
            </a:r>
            <a:r>
              <a:rPr lang="fr-FR" b="1" i="1" dirty="0"/>
              <a:t>w</a:t>
            </a:r>
            <a:r>
              <a:rPr lang="fr-FR" dirty="0"/>
              <a:t>  for </a:t>
            </a:r>
            <a:r>
              <a:rPr lang="fr-FR" dirty="0" err="1"/>
              <a:t>some</a:t>
            </a:r>
            <a:r>
              <a:rPr lang="fr-FR" dirty="0"/>
              <a:t> value of </a:t>
            </a:r>
            <a:r>
              <a:rPr lang="fr-FR" i="1" dirty="0">
                <a:latin typeface="Symbol" charset="2"/>
              </a:rPr>
              <a:t></a:t>
            </a:r>
            <a:r>
              <a:rPr lang="fr-FR" dirty="0"/>
              <a:t>. </a:t>
            </a:r>
            <a:r>
              <a:rPr lang="fr-FR" dirty="0" err="1">
                <a:solidFill>
                  <a:srgbClr val="009900"/>
                </a:solidFill>
              </a:rPr>
              <a:t>Why</a:t>
            </a:r>
            <a:r>
              <a:rPr lang="fr-FR" dirty="0">
                <a:solidFill>
                  <a:srgbClr val="009900"/>
                </a:solidFill>
              </a:rPr>
              <a:t>?</a:t>
            </a:r>
          </a:p>
        </p:txBody>
      </p:sp>
      <p:sp>
        <p:nvSpPr>
          <p:cNvPr id="49157" name="Line 3"/>
          <p:cNvSpPr>
            <a:spLocks noChangeShapeType="1"/>
          </p:cNvSpPr>
          <p:nvPr/>
        </p:nvSpPr>
        <p:spPr bwMode="auto">
          <a:xfrm flipV="1">
            <a:off x="2451100" y="1041400"/>
            <a:ext cx="2655888" cy="1336675"/>
          </a:xfrm>
          <a:prstGeom prst="line">
            <a:avLst/>
          </a:prstGeom>
          <a:noFill/>
          <a:ln w="126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8" name="Line 4"/>
          <p:cNvSpPr>
            <a:spLocks noChangeShapeType="1"/>
          </p:cNvSpPr>
          <p:nvPr/>
        </p:nvSpPr>
        <p:spPr bwMode="auto">
          <a:xfrm flipV="1">
            <a:off x="2595563" y="1331913"/>
            <a:ext cx="2655887" cy="13366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9" name="Line 5"/>
          <p:cNvSpPr>
            <a:spLocks noChangeShapeType="1"/>
          </p:cNvSpPr>
          <p:nvPr/>
        </p:nvSpPr>
        <p:spPr bwMode="auto">
          <a:xfrm flipV="1">
            <a:off x="2741613" y="1620838"/>
            <a:ext cx="2655887" cy="1336675"/>
          </a:xfrm>
          <a:prstGeom prst="line">
            <a:avLst/>
          </a:prstGeom>
          <a:noFill/>
          <a:ln w="12600">
            <a:solidFill>
              <a:srgbClr val="3333CC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0" name="Text Box 6"/>
          <p:cNvSpPr txBox="1">
            <a:spLocks noChangeArrowheads="1"/>
          </p:cNvSpPr>
          <p:nvPr/>
        </p:nvSpPr>
        <p:spPr bwMode="auto">
          <a:xfrm rot="-1620000">
            <a:off x="1752600" y="1220788"/>
            <a:ext cx="3048000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FF0000"/>
                </a:solidFill>
              </a:rPr>
              <a:t>“Predict Class = +1” zone</a:t>
            </a:r>
          </a:p>
        </p:txBody>
      </p:sp>
      <p:sp>
        <p:nvSpPr>
          <p:cNvPr id="49161" name="Text Box 7"/>
          <p:cNvSpPr txBox="1">
            <a:spLocks noChangeArrowheads="1"/>
          </p:cNvSpPr>
          <p:nvPr/>
        </p:nvSpPr>
        <p:spPr bwMode="auto">
          <a:xfrm rot="-1620000">
            <a:off x="2827338" y="2243138"/>
            <a:ext cx="2887662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3333CC"/>
                </a:solidFill>
              </a:rPr>
              <a:t>“Predict Class = -1” zone</a:t>
            </a:r>
          </a:p>
        </p:txBody>
      </p:sp>
      <p:sp>
        <p:nvSpPr>
          <p:cNvPr id="49162" name="Text Box 8"/>
          <p:cNvSpPr txBox="1">
            <a:spLocks noChangeArrowheads="1"/>
          </p:cNvSpPr>
          <p:nvPr/>
        </p:nvSpPr>
        <p:spPr bwMode="auto">
          <a:xfrm rot="-1800000">
            <a:off x="1598613" y="2439988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FF0000"/>
                </a:solidFill>
              </a:rPr>
              <a:t>wx+b=1</a:t>
            </a:r>
          </a:p>
        </p:txBody>
      </p:sp>
      <p:sp>
        <p:nvSpPr>
          <p:cNvPr id="49163" name="Text Box 9"/>
          <p:cNvSpPr txBox="1">
            <a:spLocks noChangeArrowheads="1"/>
          </p:cNvSpPr>
          <p:nvPr/>
        </p:nvSpPr>
        <p:spPr bwMode="auto">
          <a:xfrm rot="-1800000">
            <a:off x="1752600" y="2709863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000000"/>
                </a:solidFill>
              </a:rPr>
              <a:t>wx+b=0</a:t>
            </a:r>
          </a:p>
        </p:txBody>
      </p:sp>
      <p:sp>
        <p:nvSpPr>
          <p:cNvPr id="49164" name="Text Box 10"/>
          <p:cNvSpPr txBox="1">
            <a:spLocks noChangeArrowheads="1"/>
          </p:cNvSpPr>
          <p:nvPr/>
        </p:nvSpPr>
        <p:spPr bwMode="auto">
          <a:xfrm rot="-1800000">
            <a:off x="1903413" y="2954338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3333CC"/>
                </a:solidFill>
              </a:rPr>
              <a:t>wx+b=-1</a:t>
            </a:r>
          </a:p>
        </p:txBody>
      </p:sp>
      <p:sp>
        <p:nvSpPr>
          <p:cNvPr id="49165" name="Line 11"/>
          <p:cNvSpPr>
            <a:spLocks noChangeShapeType="1"/>
          </p:cNvSpPr>
          <p:nvPr/>
        </p:nvSpPr>
        <p:spPr bwMode="auto">
          <a:xfrm>
            <a:off x="5170488" y="1019175"/>
            <a:ext cx="327025" cy="5984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66" name="Text Box 12"/>
          <p:cNvSpPr txBox="1">
            <a:spLocks noChangeArrowheads="1"/>
          </p:cNvSpPr>
          <p:nvPr/>
        </p:nvSpPr>
        <p:spPr bwMode="auto">
          <a:xfrm>
            <a:off x="5286375" y="973138"/>
            <a:ext cx="2592388" cy="3984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i="1">
                <a:solidFill>
                  <a:srgbClr val="000000"/>
                </a:solidFill>
              </a:rPr>
              <a:t>M =</a:t>
            </a:r>
            <a:r>
              <a:rPr lang="en-US" sz="2000">
                <a:solidFill>
                  <a:srgbClr val="000000"/>
                </a:solidFill>
              </a:rPr>
              <a:t> Margin Width</a:t>
            </a:r>
          </a:p>
        </p:txBody>
      </p:sp>
      <p:sp>
        <p:nvSpPr>
          <p:cNvPr id="49167" name="Text Box 13"/>
          <p:cNvSpPr txBox="1">
            <a:spLocks noChangeArrowheads="1"/>
          </p:cNvSpPr>
          <p:nvPr/>
        </p:nvSpPr>
        <p:spPr bwMode="auto">
          <a:xfrm>
            <a:off x="5381625" y="1758950"/>
            <a:ext cx="3621088" cy="1373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7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800">
                <a:solidFill>
                  <a:srgbClr val="000000"/>
                </a:solidFill>
              </a:rPr>
              <a:t>How do we compute </a:t>
            </a:r>
            <a:r>
              <a:rPr lang="en-US" sz="2800" i="1">
                <a:solidFill>
                  <a:srgbClr val="000000"/>
                </a:solidFill>
              </a:rPr>
              <a:t>M</a:t>
            </a:r>
            <a:r>
              <a:rPr lang="en-US" sz="2800">
                <a:solidFill>
                  <a:srgbClr val="000000"/>
                </a:solidFill>
              </a:rPr>
              <a:t> in terms of </a:t>
            </a:r>
            <a:r>
              <a:rPr lang="en-US" sz="2800" b="1" i="1">
                <a:solidFill>
                  <a:srgbClr val="000000"/>
                </a:solidFill>
              </a:rPr>
              <a:t>w</a:t>
            </a:r>
            <a:r>
              <a:rPr lang="en-US" sz="2800">
                <a:solidFill>
                  <a:srgbClr val="000000"/>
                </a:solidFill>
              </a:rPr>
              <a:t> and </a:t>
            </a:r>
            <a:r>
              <a:rPr lang="en-US" sz="2800" i="1">
                <a:solidFill>
                  <a:srgbClr val="000000"/>
                </a:solidFill>
              </a:rPr>
              <a:t>b</a:t>
            </a:r>
            <a:r>
              <a:rPr lang="en-US" sz="280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49168" name="Oval 14"/>
          <p:cNvSpPr>
            <a:spLocks noChangeArrowheads="1"/>
          </p:cNvSpPr>
          <p:nvPr/>
        </p:nvSpPr>
        <p:spPr bwMode="auto">
          <a:xfrm>
            <a:off x="4483100" y="2022475"/>
            <a:ext cx="76200" cy="76200"/>
          </a:xfrm>
          <a:prstGeom prst="ellipse">
            <a:avLst/>
          </a:prstGeom>
          <a:solidFill>
            <a:srgbClr val="990099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9" name="Text Box 15"/>
          <p:cNvSpPr txBox="1">
            <a:spLocks noChangeArrowheads="1"/>
          </p:cNvSpPr>
          <p:nvPr/>
        </p:nvSpPr>
        <p:spPr bwMode="auto">
          <a:xfrm>
            <a:off x="4583113" y="2006600"/>
            <a:ext cx="515937" cy="460375"/>
          </a:xfrm>
          <a:prstGeom prst="rect">
            <a:avLst/>
          </a:prstGeom>
          <a:solidFill>
            <a:srgbClr val="FFFFFF"/>
          </a:solidFill>
          <a:ln w="19080">
            <a:solidFill>
              <a:srgbClr val="990099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i="1">
                <a:solidFill>
                  <a:srgbClr val="990099"/>
                </a:solidFill>
              </a:rPr>
              <a:t>x</a:t>
            </a:r>
            <a:r>
              <a:rPr lang="en-US" i="1" baseline="30000">
                <a:solidFill>
                  <a:srgbClr val="990099"/>
                </a:solidFill>
              </a:rPr>
              <a:t>-</a:t>
            </a:r>
          </a:p>
        </p:txBody>
      </p:sp>
      <p:sp>
        <p:nvSpPr>
          <p:cNvPr id="49170" name="Oval 16"/>
          <p:cNvSpPr>
            <a:spLocks noChangeArrowheads="1"/>
          </p:cNvSpPr>
          <p:nvPr/>
        </p:nvSpPr>
        <p:spPr bwMode="auto">
          <a:xfrm>
            <a:off x="4189413" y="1460500"/>
            <a:ext cx="76200" cy="76200"/>
          </a:xfrm>
          <a:prstGeom prst="ellipse">
            <a:avLst/>
          </a:prstGeom>
          <a:solidFill>
            <a:srgbClr val="CC33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71" name="Text Box 17"/>
          <p:cNvSpPr txBox="1">
            <a:spLocks noChangeArrowheads="1"/>
          </p:cNvSpPr>
          <p:nvPr/>
        </p:nvSpPr>
        <p:spPr bwMode="auto">
          <a:xfrm>
            <a:off x="4300538" y="1022350"/>
            <a:ext cx="515937" cy="460375"/>
          </a:xfrm>
          <a:prstGeom prst="rect">
            <a:avLst/>
          </a:prstGeom>
          <a:solidFill>
            <a:srgbClr val="FFFFFF"/>
          </a:solidFill>
          <a:ln w="19080">
            <a:solidFill>
              <a:srgbClr val="CC33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i="1">
                <a:solidFill>
                  <a:srgbClr val="CC3300"/>
                </a:solidFill>
              </a:rPr>
              <a:t>x</a:t>
            </a:r>
            <a:r>
              <a:rPr lang="en-US" i="1" baseline="30000">
                <a:solidFill>
                  <a:srgbClr val="CC33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82791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inductif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Forme la plus simple: apprendre une fonction à partir d’exemples</a:t>
            </a:r>
          </a:p>
          <a:p>
            <a:pPr lvl="1"/>
            <a:r>
              <a:rPr lang="fr-FR" i="1" dirty="0"/>
              <a:t>f</a:t>
            </a:r>
            <a:r>
              <a:rPr lang="fr-FR" dirty="0"/>
              <a:t> est la </a:t>
            </a:r>
            <a:r>
              <a:rPr lang="fr-FR" dirty="0">
                <a:solidFill>
                  <a:srgbClr val="A03A86"/>
                </a:solidFill>
              </a:rPr>
              <a:t>fonction cible</a:t>
            </a:r>
          </a:p>
          <a:p>
            <a:pPr lvl="1"/>
            <a:r>
              <a:rPr lang="fr-FR" dirty="0"/>
              <a:t>Un </a:t>
            </a:r>
            <a:r>
              <a:rPr lang="fr-FR" dirty="0">
                <a:solidFill>
                  <a:srgbClr val="A03A86"/>
                </a:solidFill>
              </a:rPr>
              <a:t>exemple</a:t>
            </a:r>
            <a:r>
              <a:rPr lang="fr-FR" dirty="0"/>
              <a:t> est une paire </a:t>
            </a:r>
            <a:r>
              <a:rPr lang="fr-FR" i="1" dirty="0"/>
              <a:t>(x, f(x))</a:t>
            </a:r>
          </a:p>
          <a:p>
            <a:r>
              <a:rPr lang="fr-FR" dirty="0"/>
              <a:t>Problème: trouver une </a:t>
            </a:r>
            <a:r>
              <a:rPr lang="fr-FR" dirty="0">
                <a:solidFill>
                  <a:srgbClr val="A03A86"/>
                </a:solidFill>
              </a:rPr>
              <a:t>hypothèse</a:t>
            </a:r>
            <a:r>
              <a:rPr lang="fr-FR" dirty="0"/>
              <a:t> h:</a:t>
            </a:r>
          </a:p>
          <a:p>
            <a:pPr lvl="1"/>
            <a:r>
              <a:rPr lang="fr-FR" dirty="0"/>
              <a:t>Telle que  </a:t>
            </a:r>
            <a:r>
              <a:rPr lang="fr-FR" sz="2400" i="1" dirty="0"/>
              <a:t>h </a:t>
            </a:r>
            <a:r>
              <a:rPr lang="fr-FR" sz="2400" i="1" dirty="0">
                <a:cs typeface="Arial" charset="0"/>
              </a:rPr>
              <a:t>≈ </a:t>
            </a:r>
            <a:r>
              <a:rPr lang="fr-FR" sz="2400" i="1" dirty="0"/>
              <a:t>f</a:t>
            </a:r>
            <a:endParaRPr lang="fr-FR" dirty="0"/>
          </a:p>
          <a:p>
            <a:pPr lvl="1"/>
            <a:r>
              <a:rPr lang="fr-FR" dirty="0"/>
              <a:t>À partir d’un </a:t>
            </a:r>
            <a:r>
              <a:rPr lang="fr-FR" dirty="0">
                <a:solidFill>
                  <a:srgbClr val="A03A86"/>
                </a:solidFill>
              </a:rPr>
              <a:t>ensemble d’apprentissage</a:t>
            </a:r>
            <a:r>
              <a:rPr lang="fr-FR" dirty="0"/>
              <a:t> et d’un </a:t>
            </a:r>
            <a:r>
              <a:rPr lang="fr-FR" dirty="0">
                <a:solidFill>
                  <a:srgbClr val="A03A86"/>
                </a:solidFill>
              </a:rPr>
              <a:t>ensemble de test</a:t>
            </a:r>
            <a:r>
              <a:rPr lang="fr-FR" dirty="0"/>
              <a:t> distinct (</a:t>
            </a:r>
            <a:r>
              <a:rPr lang="fr-FR" dirty="0">
                <a:solidFill>
                  <a:srgbClr val="A03A86"/>
                </a:solidFill>
              </a:rPr>
              <a:t>généralisation</a:t>
            </a:r>
            <a:r>
              <a:rPr lang="fr-FR" dirty="0"/>
              <a:t>)</a:t>
            </a:r>
          </a:p>
          <a:p>
            <a:r>
              <a:rPr lang="fr-FR" dirty="0"/>
              <a:t>Ensemble de sortie</a:t>
            </a:r>
          </a:p>
          <a:p>
            <a:pPr lvl="1"/>
            <a:r>
              <a:rPr lang="fr-FR" dirty="0"/>
              <a:t>Discret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>
                <a:solidFill>
                  <a:srgbClr val="A03A86"/>
                </a:solidFill>
                <a:sym typeface="Wingdings" panose="05000000000000000000" pitchFamily="2" charset="2"/>
              </a:rPr>
              <a:t>Classification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Continue  </a:t>
            </a:r>
            <a:r>
              <a:rPr lang="fr-FR" dirty="0">
                <a:solidFill>
                  <a:srgbClr val="A03A86"/>
                </a:solidFill>
                <a:sym typeface="Wingdings" panose="05000000000000000000" pitchFamily="2" charset="2"/>
              </a:rPr>
              <a:t>Régression</a:t>
            </a:r>
            <a:endParaRPr lang="fr-FR" dirty="0">
              <a:solidFill>
                <a:srgbClr val="A03A86"/>
              </a:solidFill>
            </a:endParaRPr>
          </a:p>
          <a:p>
            <a:r>
              <a:rPr lang="fr-FR" dirty="0"/>
              <a:t>Simplification de l’apprentissage réel</a:t>
            </a:r>
          </a:p>
          <a:p>
            <a:pPr lvl="1"/>
            <a:r>
              <a:rPr lang="fr-FR" dirty="0"/>
              <a:t>Connaissances a priori ignorées</a:t>
            </a:r>
          </a:p>
          <a:p>
            <a:pPr lvl="1"/>
            <a:r>
              <a:rPr lang="fr-FR" dirty="0"/>
              <a:t>Suppose que les exemples sont fournis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5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/>
              <a:t>Copyright © 2001, 2003, Andrew W. Moore</a:t>
            </a:r>
          </a:p>
        </p:txBody>
      </p:sp>
      <p:sp>
        <p:nvSpPr>
          <p:cNvPr id="5120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58738"/>
            <a:ext cx="8534400" cy="703262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dirty="0" err="1"/>
              <a:t>Computing</a:t>
            </a:r>
            <a:r>
              <a:rPr lang="fr-FR" dirty="0"/>
              <a:t> the </a:t>
            </a:r>
            <a:r>
              <a:rPr lang="fr-FR" dirty="0" err="1"/>
              <a:t>margin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fr-FR" dirty="0"/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3429000"/>
            <a:ext cx="8686800" cy="3048000"/>
          </a:xfrm>
        </p:spPr>
        <p:txBody>
          <a:bodyPr/>
          <a:lstStyle/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Plus-plane   =    </a:t>
            </a:r>
            <a:r>
              <a:rPr lang="fr-FR" i="1" dirty="0"/>
              <a:t>{ </a:t>
            </a:r>
            <a:r>
              <a:rPr lang="fr-FR" b="1" i="1" dirty="0"/>
              <a:t>x</a:t>
            </a:r>
            <a:r>
              <a:rPr lang="fr-FR" i="1" dirty="0"/>
              <a:t> : </a:t>
            </a:r>
            <a:r>
              <a:rPr lang="fr-FR" b="1" i="1" dirty="0"/>
              <a:t>w</a:t>
            </a:r>
            <a:r>
              <a:rPr lang="fr-FR" i="1" dirty="0"/>
              <a:t> . </a:t>
            </a:r>
            <a:r>
              <a:rPr lang="fr-FR" b="1" i="1" dirty="0"/>
              <a:t>x</a:t>
            </a:r>
            <a:r>
              <a:rPr lang="fr-FR" i="1" dirty="0"/>
              <a:t> + b = +1 }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Minus-plane =   </a:t>
            </a:r>
            <a:r>
              <a:rPr lang="fr-FR" i="1" dirty="0"/>
              <a:t>{ </a:t>
            </a:r>
            <a:r>
              <a:rPr lang="fr-FR" b="1" i="1" dirty="0"/>
              <a:t>x</a:t>
            </a:r>
            <a:r>
              <a:rPr lang="fr-FR" i="1" dirty="0"/>
              <a:t> : </a:t>
            </a:r>
            <a:r>
              <a:rPr lang="fr-FR" b="1" i="1" dirty="0"/>
              <a:t>w</a:t>
            </a:r>
            <a:r>
              <a:rPr lang="fr-FR" i="1" dirty="0"/>
              <a:t> . </a:t>
            </a:r>
            <a:r>
              <a:rPr lang="fr-FR" b="1" i="1" dirty="0"/>
              <a:t>x</a:t>
            </a:r>
            <a:r>
              <a:rPr lang="fr-FR" i="1" dirty="0"/>
              <a:t> + b = -1 }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The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b="1" dirty="0"/>
              <a:t>w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perpendicular</a:t>
            </a:r>
            <a:r>
              <a:rPr lang="fr-FR" dirty="0"/>
              <a:t> to the Plus Plane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Let </a:t>
            </a:r>
            <a:r>
              <a:rPr lang="fr-FR" b="1" i="1" dirty="0"/>
              <a:t>x</a:t>
            </a:r>
            <a:r>
              <a:rPr lang="fr-FR" b="1" i="1" baseline="30000" dirty="0"/>
              <a:t>-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point on the minus plane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Let </a:t>
            </a:r>
            <a:r>
              <a:rPr lang="fr-FR" b="1" i="1" dirty="0"/>
              <a:t>x</a:t>
            </a:r>
            <a:r>
              <a:rPr lang="fr-FR" b="1" i="1" baseline="30000" dirty="0"/>
              <a:t>+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the </a:t>
            </a:r>
            <a:r>
              <a:rPr lang="fr-FR" dirty="0" err="1"/>
              <a:t>closest</a:t>
            </a:r>
            <a:r>
              <a:rPr lang="fr-FR" dirty="0"/>
              <a:t> plus-plane-point to </a:t>
            </a:r>
            <a:r>
              <a:rPr lang="fr-FR" b="1" i="1" dirty="0"/>
              <a:t>x</a:t>
            </a:r>
            <a:r>
              <a:rPr lang="fr-FR" b="1" i="1" baseline="30000" dirty="0"/>
              <a:t>-</a:t>
            </a:r>
            <a:r>
              <a:rPr lang="fr-FR" dirty="0"/>
              <a:t>.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>
                <a:solidFill>
                  <a:srgbClr val="009900"/>
                </a:solidFill>
              </a:rPr>
              <a:t>Claim</a:t>
            </a:r>
            <a:r>
              <a:rPr lang="fr-FR" dirty="0"/>
              <a:t>: </a:t>
            </a:r>
            <a:r>
              <a:rPr lang="fr-FR" b="1" i="1" dirty="0"/>
              <a:t>x</a:t>
            </a:r>
            <a:r>
              <a:rPr lang="fr-FR" b="1" i="1" baseline="30000" dirty="0"/>
              <a:t>+</a:t>
            </a:r>
            <a:r>
              <a:rPr lang="fr-FR" dirty="0"/>
              <a:t> = </a:t>
            </a:r>
            <a:r>
              <a:rPr lang="fr-FR" b="1" i="1" dirty="0"/>
              <a:t>x</a:t>
            </a:r>
            <a:r>
              <a:rPr lang="fr-FR" b="1" i="1" baseline="30000" dirty="0"/>
              <a:t>-</a:t>
            </a:r>
            <a:r>
              <a:rPr lang="fr-FR" dirty="0"/>
              <a:t> + </a:t>
            </a:r>
            <a:r>
              <a:rPr lang="fr-FR" i="1" dirty="0">
                <a:latin typeface="Symbol" charset="2"/>
              </a:rPr>
              <a:t></a:t>
            </a:r>
            <a:r>
              <a:rPr lang="fr-FR" dirty="0"/>
              <a:t> </a:t>
            </a:r>
            <a:r>
              <a:rPr lang="fr-FR" b="1" i="1" dirty="0"/>
              <a:t>w</a:t>
            </a:r>
            <a:r>
              <a:rPr lang="fr-FR" dirty="0"/>
              <a:t>  for </a:t>
            </a:r>
            <a:r>
              <a:rPr lang="fr-FR" dirty="0" err="1"/>
              <a:t>some</a:t>
            </a:r>
            <a:r>
              <a:rPr lang="fr-FR" dirty="0"/>
              <a:t> value of </a:t>
            </a:r>
            <a:r>
              <a:rPr lang="fr-FR" i="1" dirty="0">
                <a:latin typeface="Symbol" charset="2"/>
              </a:rPr>
              <a:t></a:t>
            </a:r>
            <a:r>
              <a:rPr lang="fr-FR" dirty="0"/>
              <a:t>. </a:t>
            </a:r>
            <a:r>
              <a:rPr lang="fr-FR" dirty="0" err="1">
                <a:solidFill>
                  <a:srgbClr val="009900"/>
                </a:solidFill>
              </a:rPr>
              <a:t>Why</a:t>
            </a:r>
            <a:r>
              <a:rPr lang="fr-FR" dirty="0">
                <a:solidFill>
                  <a:srgbClr val="009900"/>
                </a:solidFill>
              </a:rPr>
              <a:t>?</a:t>
            </a:r>
          </a:p>
        </p:txBody>
      </p:sp>
      <p:sp>
        <p:nvSpPr>
          <p:cNvPr id="51205" name="Line 3"/>
          <p:cNvSpPr>
            <a:spLocks noChangeShapeType="1"/>
          </p:cNvSpPr>
          <p:nvPr/>
        </p:nvSpPr>
        <p:spPr bwMode="auto">
          <a:xfrm flipV="1">
            <a:off x="2451100" y="1041400"/>
            <a:ext cx="2655888" cy="1336675"/>
          </a:xfrm>
          <a:prstGeom prst="line">
            <a:avLst/>
          </a:prstGeom>
          <a:noFill/>
          <a:ln w="126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6" name="Line 4"/>
          <p:cNvSpPr>
            <a:spLocks noChangeShapeType="1"/>
          </p:cNvSpPr>
          <p:nvPr/>
        </p:nvSpPr>
        <p:spPr bwMode="auto">
          <a:xfrm flipV="1">
            <a:off x="2595563" y="1331913"/>
            <a:ext cx="2655887" cy="13366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7" name="Line 5"/>
          <p:cNvSpPr>
            <a:spLocks noChangeShapeType="1"/>
          </p:cNvSpPr>
          <p:nvPr/>
        </p:nvSpPr>
        <p:spPr bwMode="auto">
          <a:xfrm flipV="1">
            <a:off x="2741613" y="1620838"/>
            <a:ext cx="2655887" cy="1336675"/>
          </a:xfrm>
          <a:prstGeom prst="line">
            <a:avLst/>
          </a:prstGeom>
          <a:noFill/>
          <a:ln w="12600">
            <a:solidFill>
              <a:srgbClr val="3333CC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8" name="Text Box 6"/>
          <p:cNvSpPr txBox="1">
            <a:spLocks noChangeArrowheads="1"/>
          </p:cNvSpPr>
          <p:nvPr/>
        </p:nvSpPr>
        <p:spPr bwMode="auto">
          <a:xfrm rot="-1620000">
            <a:off x="1752600" y="1220788"/>
            <a:ext cx="3048000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FF0000"/>
                </a:solidFill>
              </a:rPr>
              <a:t>“Predict Class = +1” zone</a:t>
            </a:r>
          </a:p>
        </p:txBody>
      </p:sp>
      <p:sp>
        <p:nvSpPr>
          <p:cNvPr id="51209" name="Text Box 7"/>
          <p:cNvSpPr txBox="1">
            <a:spLocks noChangeArrowheads="1"/>
          </p:cNvSpPr>
          <p:nvPr/>
        </p:nvSpPr>
        <p:spPr bwMode="auto">
          <a:xfrm rot="-1620000">
            <a:off x="2827338" y="2243138"/>
            <a:ext cx="2887662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3333CC"/>
                </a:solidFill>
              </a:rPr>
              <a:t>“Predict Class = -1” zone</a:t>
            </a:r>
          </a:p>
        </p:txBody>
      </p:sp>
      <p:sp>
        <p:nvSpPr>
          <p:cNvPr id="51210" name="Text Box 8"/>
          <p:cNvSpPr txBox="1">
            <a:spLocks noChangeArrowheads="1"/>
          </p:cNvSpPr>
          <p:nvPr/>
        </p:nvSpPr>
        <p:spPr bwMode="auto">
          <a:xfrm rot="-1800000">
            <a:off x="1598613" y="2439988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FF0000"/>
                </a:solidFill>
              </a:rPr>
              <a:t>wx+b=1</a:t>
            </a:r>
          </a:p>
        </p:txBody>
      </p:sp>
      <p:sp>
        <p:nvSpPr>
          <p:cNvPr id="51211" name="Text Box 9"/>
          <p:cNvSpPr txBox="1">
            <a:spLocks noChangeArrowheads="1"/>
          </p:cNvSpPr>
          <p:nvPr/>
        </p:nvSpPr>
        <p:spPr bwMode="auto">
          <a:xfrm rot="-1800000">
            <a:off x="1752600" y="2709863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000000"/>
                </a:solidFill>
              </a:rPr>
              <a:t>wx+b=0</a:t>
            </a:r>
          </a:p>
        </p:txBody>
      </p:sp>
      <p:sp>
        <p:nvSpPr>
          <p:cNvPr id="51212" name="Text Box 10"/>
          <p:cNvSpPr txBox="1">
            <a:spLocks noChangeArrowheads="1"/>
          </p:cNvSpPr>
          <p:nvPr/>
        </p:nvSpPr>
        <p:spPr bwMode="auto">
          <a:xfrm rot="-1800000">
            <a:off x="1903413" y="2954338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3333CC"/>
                </a:solidFill>
              </a:rPr>
              <a:t>wx+b=-1</a:t>
            </a:r>
          </a:p>
        </p:txBody>
      </p:sp>
      <p:sp>
        <p:nvSpPr>
          <p:cNvPr id="51213" name="Line 11"/>
          <p:cNvSpPr>
            <a:spLocks noChangeShapeType="1"/>
          </p:cNvSpPr>
          <p:nvPr/>
        </p:nvSpPr>
        <p:spPr bwMode="auto">
          <a:xfrm>
            <a:off x="5170488" y="1019175"/>
            <a:ext cx="327025" cy="5984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14" name="Text Box 12"/>
          <p:cNvSpPr txBox="1">
            <a:spLocks noChangeArrowheads="1"/>
          </p:cNvSpPr>
          <p:nvPr/>
        </p:nvSpPr>
        <p:spPr bwMode="auto">
          <a:xfrm>
            <a:off x="5286375" y="973138"/>
            <a:ext cx="2592388" cy="3984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i="1">
                <a:solidFill>
                  <a:srgbClr val="000000"/>
                </a:solidFill>
              </a:rPr>
              <a:t>M =</a:t>
            </a:r>
            <a:r>
              <a:rPr lang="en-US" sz="2000">
                <a:solidFill>
                  <a:srgbClr val="000000"/>
                </a:solidFill>
              </a:rPr>
              <a:t> Margin Width</a:t>
            </a:r>
          </a:p>
        </p:txBody>
      </p:sp>
      <p:sp>
        <p:nvSpPr>
          <p:cNvPr id="51215" name="Text Box 13"/>
          <p:cNvSpPr txBox="1">
            <a:spLocks noChangeArrowheads="1"/>
          </p:cNvSpPr>
          <p:nvPr/>
        </p:nvSpPr>
        <p:spPr bwMode="auto">
          <a:xfrm>
            <a:off x="5381625" y="1758950"/>
            <a:ext cx="3621088" cy="1373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7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800">
                <a:solidFill>
                  <a:srgbClr val="000000"/>
                </a:solidFill>
              </a:rPr>
              <a:t>How do we compute </a:t>
            </a:r>
            <a:r>
              <a:rPr lang="en-US" sz="2800" i="1">
                <a:solidFill>
                  <a:srgbClr val="000000"/>
                </a:solidFill>
              </a:rPr>
              <a:t>M</a:t>
            </a:r>
            <a:r>
              <a:rPr lang="en-US" sz="2800">
                <a:solidFill>
                  <a:srgbClr val="000000"/>
                </a:solidFill>
              </a:rPr>
              <a:t> in terms of </a:t>
            </a:r>
            <a:r>
              <a:rPr lang="en-US" sz="2800" b="1" i="1">
                <a:solidFill>
                  <a:srgbClr val="000000"/>
                </a:solidFill>
              </a:rPr>
              <a:t>w</a:t>
            </a:r>
            <a:r>
              <a:rPr lang="en-US" sz="2800">
                <a:solidFill>
                  <a:srgbClr val="000000"/>
                </a:solidFill>
              </a:rPr>
              <a:t> and </a:t>
            </a:r>
            <a:r>
              <a:rPr lang="en-US" sz="2800" i="1">
                <a:solidFill>
                  <a:srgbClr val="000000"/>
                </a:solidFill>
              </a:rPr>
              <a:t>b</a:t>
            </a:r>
            <a:r>
              <a:rPr lang="en-US" sz="280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51216" name="Oval 14"/>
          <p:cNvSpPr>
            <a:spLocks noChangeArrowheads="1"/>
          </p:cNvSpPr>
          <p:nvPr/>
        </p:nvSpPr>
        <p:spPr bwMode="auto">
          <a:xfrm>
            <a:off x="4483100" y="2022475"/>
            <a:ext cx="76200" cy="76200"/>
          </a:xfrm>
          <a:prstGeom prst="ellipse">
            <a:avLst/>
          </a:prstGeom>
          <a:solidFill>
            <a:srgbClr val="990099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17" name="Text Box 15"/>
          <p:cNvSpPr txBox="1">
            <a:spLocks noChangeArrowheads="1"/>
          </p:cNvSpPr>
          <p:nvPr/>
        </p:nvSpPr>
        <p:spPr bwMode="auto">
          <a:xfrm>
            <a:off x="4583113" y="2006600"/>
            <a:ext cx="515937" cy="460375"/>
          </a:xfrm>
          <a:prstGeom prst="rect">
            <a:avLst/>
          </a:prstGeom>
          <a:solidFill>
            <a:srgbClr val="FFFFFF"/>
          </a:solidFill>
          <a:ln w="19080">
            <a:solidFill>
              <a:srgbClr val="990099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i="1">
                <a:solidFill>
                  <a:srgbClr val="990099"/>
                </a:solidFill>
              </a:rPr>
              <a:t>x</a:t>
            </a:r>
            <a:r>
              <a:rPr lang="en-US" i="1" baseline="30000">
                <a:solidFill>
                  <a:srgbClr val="990099"/>
                </a:solidFill>
              </a:rPr>
              <a:t>-</a:t>
            </a:r>
          </a:p>
        </p:txBody>
      </p:sp>
      <p:sp>
        <p:nvSpPr>
          <p:cNvPr id="51218" name="Oval 16"/>
          <p:cNvSpPr>
            <a:spLocks noChangeArrowheads="1"/>
          </p:cNvSpPr>
          <p:nvPr/>
        </p:nvSpPr>
        <p:spPr bwMode="auto">
          <a:xfrm>
            <a:off x="4189413" y="1460500"/>
            <a:ext cx="76200" cy="76200"/>
          </a:xfrm>
          <a:prstGeom prst="ellipse">
            <a:avLst/>
          </a:prstGeom>
          <a:solidFill>
            <a:srgbClr val="CC33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19" name="Text Box 17"/>
          <p:cNvSpPr txBox="1">
            <a:spLocks noChangeArrowheads="1"/>
          </p:cNvSpPr>
          <p:nvPr/>
        </p:nvSpPr>
        <p:spPr bwMode="auto">
          <a:xfrm>
            <a:off x="4300538" y="1022350"/>
            <a:ext cx="515937" cy="460375"/>
          </a:xfrm>
          <a:prstGeom prst="rect">
            <a:avLst/>
          </a:prstGeom>
          <a:solidFill>
            <a:srgbClr val="FFFFFF"/>
          </a:solidFill>
          <a:ln w="19080">
            <a:solidFill>
              <a:srgbClr val="CC33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i="1">
                <a:solidFill>
                  <a:srgbClr val="CC3300"/>
                </a:solidFill>
              </a:rPr>
              <a:t>x</a:t>
            </a:r>
            <a:r>
              <a:rPr lang="en-US" i="1" baseline="30000">
                <a:solidFill>
                  <a:srgbClr val="CC3300"/>
                </a:solidFill>
              </a:rPr>
              <a:t>+</a:t>
            </a:r>
          </a:p>
        </p:txBody>
      </p:sp>
      <p:sp>
        <p:nvSpPr>
          <p:cNvPr id="51220" name="AutoShape 18"/>
          <p:cNvSpPr>
            <a:spLocks noChangeArrowheads="1"/>
          </p:cNvSpPr>
          <p:nvPr/>
        </p:nvSpPr>
        <p:spPr bwMode="auto">
          <a:xfrm>
            <a:off x="5240338" y="1395413"/>
            <a:ext cx="3716337" cy="2605087"/>
          </a:xfrm>
          <a:prstGeom prst="wedgeRectCallout">
            <a:avLst>
              <a:gd name="adj1" fmla="val 5958"/>
              <a:gd name="adj2" fmla="val 112949"/>
            </a:avLst>
          </a:prstGeom>
          <a:solidFill>
            <a:srgbClr val="CCFFCC"/>
          </a:solidFill>
          <a:ln w="19080">
            <a:solidFill>
              <a:srgbClr val="0099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spcBef>
                <a:spcPts val="1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>
                <a:solidFill>
                  <a:srgbClr val="000000"/>
                </a:solidFill>
              </a:rPr>
              <a:t>The line from </a:t>
            </a:r>
            <a:r>
              <a:rPr lang="en-US" b="1" i="1">
                <a:solidFill>
                  <a:srgbClr val="000000"/>
                </a:solidFill>
              </a:rPr>
              <a:t>x</a:t>
            </a:r>
            <a:r>
              <a:rPr lang="en-US" b="1" i="1" baseline="30000">
                <a:solidFill>
                  <a:srgbClr val="000000"/>
                </a:solidFill>
              </a:rPr>
              <a:t>-</a:t>
            </a:r>
            <a:r>
              <a:rPr lang="en-US">
                <a:solidFill>
                  <a:srgbClr val="000000"/>
                </a:solidFill>
              </a:rPr>
              <a:t> to </a:t>
            </a:r>
            <a:r>
              <a:rPr lang="en-US" b="1" i="1">
                <a:solidFill>
                  <a:srgbClr val="000000"/>
                </a:solidFill>
              </a:rPr>
              <a:t>x</a:t>
            </a:r>
            <a:r>
              <a:rPr lang="en-US" b="1" i="1" baseline="30000">
                <a:solidFill>
                  <a:srgbClr val="000000"/>
                </a:solidFill>
              </a:rPr>
              <a:t>+</a:t>
            </a:r>
            <a:r>
              <a:rPr lang="en-US">
                <a:solidFill>
                  <a:srgbClr val="000000"/>
                </a:solidFill>
              </a:rPr>
              <a:t> is perpendicular to the planes.</a:t>
            </a:r>
          </a:p>
          <a:p>
            <a:pPr>
              <a:spcBef>
                <a:spcPts val="1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>
                <a:solidFill>
                  <a:srgbClr val="000000"/>
                </a:solidFill>
              </a:rPr>
              <a:t>So to get from  </a:t>
            </a:r>
            <a:r>
              <a:rPr lang="en-US" b="1" i="1">
                <a:solidFill>
                  <a:srgbClr val="000000"/>
                </a:solidFill>
              </a:rPr>
              <a:t>x</a:t>
            </a:r>
            <a:r>
              <a:rPr lang="en-US" b="1" i="1" baseline="30000">
                <a:solidFill>
                  <a:srgbClr val="000000"/>
                </a:solidFill>
              </a:rPr>
              <a:t>-</a:t>
            </a:r>
            <a:r>
              <a:rPr lang="en-US">
                <a:solidFill>
                  <a:srgbClr val="000000"/>
                </a:solidFill>
              </a:rPr>
              <a:t> to </a:t>
            </a:r>
            <a:r>
              <a:rPr lang="en-US" b="1" i="1">
                <a:solidFill>
                  <a:srgbClr val="000000"/>
                </a:solidFill>
              </a:rPr>
              <a:t>x</a:t>
            </a:r>
            <a:r>
              <a:rPr lang="en-US" b="1" i="1" baseline="30000">
                <a:solidFill>
                  <a:srgbClr val="000000"/>
                </a:solidFill>
              </a:rPr>
              <a:t>+</a:t>
            </a:r>
            <a:r>
              <a:rPr lang="en-US">
                <a:solidFill>
                  <a:srgbClr val="000000"/>
                </a:solidFill>
              </a:rPr>
              <a:t> travel some distance in direction </a:t>
            </a:r>
            <a:r>
              <a:rPr lang="en-US" b="1" i="1">
                <a:solidFill>
                  <a:srgbClr val="000000"/>
                </a:solidFill>
              </a:rPr>
              <a:t>w</a:t>
            </a:r>
            <a:r>
              <a:rPr lang="en-US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20065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/>
              <a:t>Copyright © 2001, 2003, Andrew W. Moore</a:t>
            </a:r>
          </a:p>
        </p:txBody>
      </p:sp>
      <p:sp>
        <p:nvSpPr>
          <p:cNvPr id="5325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58738"/>
            <a:ext cx="8534400" cy="703262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dirty="0" err="1"/>
              <a:t>Computing</a:t>
            </a:r>
            <a:r>
              <a:rPr lang="fr-FR" dirty="0"/>
              <a:t> the </a:t>
            </a:r>
            <a:r>
              <a:rPr lang="fr-FR" dirty="0" err="1"/>
              <a:t>margin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fr-FR" dirty="0"/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3311525"/>
            <a:ext cx="3235325" cy="3106738"/>
          </a:xfrm>
        </p:spPr>
        <p:txBody>
          <a:bodyPr/>
          <a:lstStyle/>
          <a:p>
            <a:pPr marL="341313" indent="-341313">
              <a:spcBef>
                <a:spcPts val="600"/>
              </a:spcBef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know: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b="1" i="1" dirty="0"/>
              <a:t>w</a:t>
            </a:r>
            <a:r>
              <a:rPr lang="fr-FR" i="1" dirty="0"/>
              <a:t> . </a:t>
            </a:r>
            <a:r>
              <a:rPr lang="fr-FR" b="1" i="1" dirty="0"/>
              <a:t>x</a:t>
            </a:r>
            <a:r>
              <a:rPr lang="fr-FR" b="1" i="1" baseline="30000" dirty="0"/>
              <a:t>+</a:t>
            </a:r>
            <a:r>
              <a:rPr lang="fr-FR" i="1" dirty="0"/>
              <a:t> + b = +1 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b="1" i="1" dirty="0"/>
              <a:t>w</a:t>
            </a:r>
            <a:r>
              <a:rPr lang="fr-FR" i="1" dirty="0"/>
              <a:t> . </a:t>
            </a:r>
            <a:r>
              <a:rPr lang="fr-FR" b="1" i="1" dirty="0"/>
              <a:t>x</a:t>
            </a:r>
            <a:r>
              <a:rPr lang="fr-FR" b="1" i="1" baseline="30000" dirty="0"/>
              <a:t>-</a:t>
            </a:r>
            <a:r>
              <a:rPr lang="fr-FR" i="1" dirty="0"/>
              <a:t> + b = -1 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b="1" i="1" dirty="0"/>
              <a:t>x</a:t>
            </a:r>
            <a:r>
              <a:rPr lang="fr-FR" b="1" i="1" baseline="30000" dirty="0"/>
              <a:t>+</a:t>
            </a:r>
            <a:r>
              <a:rPr lang="fr-FR" dirty="0"/>
              <a:t> = </a:t>
            </a:r>
            <a:r>
              <a:rPr lang="fr-FR" b="1" i="1" dirty="0"/>
              <a:t>x</a:t>
            </a:r>
            <a:r>
              <a:rPr lang="fr-FR" b="1" i="1" baseline="30000" dirty="0"/>
              <a:t>-</a:t>
            </a:r>
            <a:r>
              <a:rPr lang="fr-FR" dirty="0"/>
              <a:t> + </a:t>
            </a:r>
            <a:r>
              <a:rPr lang="fr-FR" i="1" dirty="0">
                <a:latin typeface="Symbol" charset="2"/>
              </a:rPr>
              <a:t></a:t>
            </a:r>
            <a:r>
              <a:rPr lang="fr-FR" dirty="0"/>
              <a:t> </a:t>
            </a:r>
            <a:r>
              <a:rPr lang="fr-FR" b="1" i="1" dirty="0"/>
              <a:t>w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dirty="0"/>
              <a:t>|</a:t>
            </a:r>
            <a:r>
              <a:rPr lang="fr-FR" b="1" i="1" dirty="0"/>
              <a:t>x</a:t>
            </a:r>
            <a:r>
              <a:rPr lang="fr-FR" b="1" i="1" baseline="30000" dirty="0"/>
              <a:t>+</a:t>
            </a:r>
            <a:r>
              <a:rPr lang="fr-FR" dirty="0"/>
              <a:t> - </a:t>
            </a:r>
            <a:r>
              <a:rPr lang="fr-FR" b="1" i="1" dirty="0"/>
              <a:t>x</a:t>
            </a:r>
            <a:r>
              <a:rPr lang="fr-FR" b="1" i="1" baseline="30000" dirty="0"/>
              <a:t>-</a:t>
            </a:r>
            <a:r>
              <a:rPr lang="fr-FR" dirty="0"/>
              <a:t> | </a:t>
            </a:r>
            <a:r>
              <a:rPr lang="fr-FR" i="1" dirty="0"/>
              <a:t>= M</a:t>
            </a:r>
          </a:p>
          <a:p>
            <a:pPr marL="341313" indent="-341313">
              <a:spcBef>
                <a:spcPts val="600"/>
              </a:spcBef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i="1" dirty="0"/>
              <a:t>M</a:t>
            </a:r>
            <a:r>
              <a:rPr lang="fr-FR" dirty="0"/>
              <a:t> in </a:t>
            </a:r>
            <a:r>
              <a:rPr lang="fr-FR" dirty="0" err="1"/>
              <a:t>terms</a:t>
            </a:r>
            <a:r>
              <a:rPr lang="fr-FR" dirty="0"/>
              <a:t> of </a:t>
            </a:r>
            <a:r>
              <a:rPr lang="fr-FR" b="1" i="1" dirty="0"/>
              <a:t>w</a:t>
            </a:r>
            <a:r>
              <a:rPr lang="fr-FR" dirty="0"/>
              <a:t> and </a:t>
            </a:r>
            <a:r>
              <a:rPr lang="fr-FR" i="1" dirty="0"/>
              <a:t>b</a:t>
            </a:r>
          </a:p>
        </p:txBody>
      </p:sp>
      <p:sp>
        <p:nvSpPr>
          <p:cNvPr id="53253" name="Line 3"/>
          <p:cNvSpPr>
            <a:spLocks noChangeShapeType="1"/>
          </p:cNvSpPr>
          <p:nvPr/>
        </p:nvSpPr>
        <p:spPr bwMode="auto">
          <a:xfrm flipV="1">
            <a:off x="2451100" y="1041400"/>
            <a:ext cx="2655888" cy="1336675"/>
          </a:xfrm>
          <a:prstGeom prst="line">
            <a:avLst/>
          </a:prstGeom>
          <a:noFill/>
          <a:ln w="126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54" name="Line 4"/>
          <p:cNvSpPr>
            <a:spLocks noChangeShapeType="1"/>
          </p:cNvSpPr>
          <p:nvPr/>
        </p:nvSpPr>
        <p:spPr bwMode="auto">
          <a:xfrm flipV="1">
            <a:off x="2595563" y="1331913"/>
            <a:ext cx="2655887" cy="13366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55" name="Line 5"/>
          <p:cNvSpPr>
            <a:spLocks noChangeShapeType="1"/>
          </p:cNvSpPr>
          <p:nvPr/>
        </p:nvSpPr>
        <p:spPr bwMode="auto">
          <a:xfrm flipV="1">
            <a:off x="2741613" y="1620838"/>
            <a:ext cx="2655887" cy="1336675"/>
          </a:xfrm>
          <a:prstGeom prst="line">
            <a:avLst/>
          </a:prstGeom>
          <a:noFill/>
          <a:ln w="12600">
            <a:solidFill>
              <a:srgbClr val="3333CC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56" name="Text Box 6"/>
          <p:cNvSpPr txBox="1">
            <a:spLocks noChangeArrowheads="1"/>
          </p:cNvSpPr>
          <p:nvPr/>
        </p:nvSpPr>
        <p:spPr bwMode="auto">
          <a:xfrm rot="-1620000">
            <a:off x="1752600" y="1220788"/>
            <a:ext cx="3048000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FF0000"/>
                </a:solidFill>
              </a:rPr>
              <a:t>“Predict Class = +1” zone</a:t>
            </a:r>
          </a:p>
        </p:txBody>
      </p:sp>
      <p:sp>
        <p:nvSpPr>
          <p:cNvPr id="53257" name="Text Box 7"/>
          <p:cNvSpPr txBox="1">
            <a:spLocks noChangeArrowheads="1"/>
          </p:cNvSpPr>
          <p:nvPr/>
        </p:nvSpPr>
        <p:spPr bwMode="auto">
          <a:xfrm rot="-1620000">
            <a:off x="2827338" y="2243138"/>
            <a:ext cx="2887662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3333CC"/>
                </a:solidFill>
              </a:rPr>
              <a:t>“Predict Class = -1” zone</a:t>
            </a:r>
          </a:p>
        </p:txBody>
      </p:sp>
      <p:sp>
        <p:nvSpPr>
          <p:cNvPr id="53258" name="Text Box 8"/>
          <p:cNvSpPr txBox="1">
            <a:spLocks noChangeArrowheads="1"/>
          </p:cNvSpPr>
          <p:nvPr/>
        </p:nvSpPr>
        <p:spPr bwMode="auto">
          <a:xfrm rot="-1800000">
            <a:off x="1598613" y="2439988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FF0000"/>
                </a:solidFill>
              </a:rPr>
              <a:t>wx+b=1</a:t>
            </a:r>
          </a:p>
        </p:txBody>
      </p:sp>
      <p:sp>
        <p:nvSpPr>
          <p:cNvPr id="53259" name="Text Box 9"/>
          <p:cNvSpPr txBox="1">
            <a:spLocks noChangeArrowheads="1"/>
          </p:cNvSpPr>
          <p:nvPr/>
        </p:nvSpPr>
        <p:spPr bwMode="auto">
          <a:xfrm rot="-1800000">
            <a:off x="1752600" y="2709863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000000"/>
                </a:solidFill>
              </a:rPr>
              <a:t>wx+b=0</a:t>
            </a:r>
          </a:p>
        </p:txBody>
      </p:sp>
      <p:sp>
        <p:nvSpPr>
          <p:cNvPr id="53260" name="Text Box 10"/>
          <p:cNvSpPr txBox="1">
            <a:spLocks noChangeArrowheads="1"/>
          </p:cNvSpPr>
          <p:nvPr/>
        </p:nvSpPr>
        <p:spPr bwMode="auto">
          <a:xfrm rot="-1800000">
            <a:off x="1903413" y="2954338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3333CC"/>
                </a:solidFill>
              </a:rPr>
              <a:t>wx+b=-1</a:t>
            </a:r>
          </a:p>
        </p:txBody>
      </p:sp>
      <p:sp>
        <p:nvSpPr>
          <p:cNvPr id="53261" name="Line 11"/>
          <p:cNvSpPr>
            <a:spLocks noChangeShapeType="1"/>
          </p:cNvSpPr>
          <p:nvPr/>
        </p:nvSpPr>
        <p:spPr bwMode="auto">
          <a:xfrm>
            <a:off x="5170488" y="1019175"/>
            <a:ext cx="327025" cy="5984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262" name="Text Box 12"/>
          <p:cNvSpPr txBox="1">
            <a:spLocks noChangeArrowheads="1"/>
          </p:cNvSpPr>
          <p:nvPr/>
        </p:nvSpPr>
        <p:spPr bwMode="auto">
          <a:xfrm>
            <a:off x="5286375" y="973138"/>
            <a:ext cx="2592388" cy="3984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i="1">
                <a:solidFill>
                  <a:srgbClr val="000000"/>
                </a:solidFill>
              </a:rPr>
              <a:t>M =</a:t>
            </a:r>
            <a:r>
              <a:rPr lang="en-US" sz="2000">
                <a:solidFill>
                  <a:srgbClr val="000000"/>
                </a:solidFill>
              </a:rPr>
              <a:t> Margin Width</a:t>
            </a:r>
          </a:p>
        </p:txBody>
      </p:sp>
      <p:sp>
        <p:nvSpPr>
          <p:cNvPr id="53263" name="Oval 13"/>
          <p:cNvSpPr>
            <a:spLocks noChangeArrowheads="1"/>
          </p:cNvSpPr>
          <p:nvPr/>
        </p:nvSpPr>
        <p:spPr bwMode="auto">
          <a:xfrm>
            <a:off x="4483100" y="2022475"/>
            <a:ext cx="76200" cy="76200"/>
          </a:xfrm>
          <a:prstGeom prst="ellipse">
            <a:avLst/>
          </a:prstGeom>
          <a:solidFill>
            <a:srgbClr val="990099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4" name="Text Box 14"/>
          <p:cNvSpPr txBox="1">
            <a:spLocks noChangeArrowheads="1"/>
          </p:cNvSpPr>
          <p:nvPr/>
        </p:nvSpPr>
        <p:spPr bwMode="auto">
          <a:xfrm>
            <a:off x="4583113" y="2006600"/>
            <a:ext cx="515937" cy="460375"/>
          </a:xfrm>
          <a:prstGeom prst="rect">
            <a:avLst/>
          </a:prstGeom>
          <a:solidFill>
            <a:srgbClr val="FFFFFF"/>
          </a:solidFill>
          <a:ln w="19080">
            <a:solidFill>
              <a:srgbClr val="990099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i="1">
                <a:solidFill>
                  <a:srgbClr val="990099"/>
                </a:solidFill>
              </a:rPr>
              <a:t>x</a:t>
            </a:r>
            <a:r>
              <a:rPr lang="en-US" i="1" baseline="30000">
                <a:solidFill>
                  <a:srgbClr val="990099"/>
                </a:solidFill>
              </a:rPr>
              <a:t>-</a:t>
            </a:r>
          </a:p>
        </p:txBody>
      </p:sp>
      <p:sp>
        <p:nvSpPr>
          <p:cNvPr id="53265" name="Oval 15"/>
          <p:cNvSpPr>
            <a:spLocks noChangeArrowheads="1"/>
          </p:cNvSpPr>
          <p:nvPr/>
        </p:nvSpPr>
        <p:spPr bwMode="auto">
          <a:xfrm>
            <a:off x="4189413" y="1460500"/>
            <a:ext cx="76200" cy="76200"/>
          </a:xfrm>
          <a:prstGeom prst="ellipse">
            <a:avLst/>
          </a:prstGeom>
          <a:solidFill>
            <a:srgbClr val="CC33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6" name="Text Box 16"/>
          <p:cNvSpPr txBox="1">
            <a:spLocks noChangeArrowheads="1"/>
          </p:cNvSpPr>
          <p:nvPr/>
        </p:nvSpPr>
        <p:spPr bwMode="auto">
          <a:xfrm>
            <a:off x="4300538" y="1022350"/>
            <a:ext cx="515937" cy="460375"/>
          </a:xfrm>
          <a:prstGeom prst="rect">
            <a:avLst/>
          </a:prstGeom>
          <a:solidFill>
            <a:srgbClr val="FFFFFF"/>
          </a:solidFill>
          <a:ln w="19080">
            <a:solidFill>
              <a:srgbClr val="CC33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i="1">
                <a:solidFill>
                  <a:srgbClr val="CC3300"/>
                </a:solidFill>
              </a:rPr>
              <a:t>x</a:t>
            </a:r>
            <a:r>
              <a:rPr lang="en-US" i="1" baseline="30000">
                <a:solidFill>
                  <a:srgbClr val="CC33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0060804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/>
              <a:t>Copyright © 2001, 2003, Andrew W. Moore</a:t>
            </a:r>
          </a:p>
        </p:txBody>
      </p:sp>
      <p:sp>
        <p:nvSpPr>
          <p:cNvPr id="5530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58738"/>
            <a:ext cx="8534400" cy="703262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dirty="0" err="1"/>
              <a:t>Computing</a:t>
            </a:r>
            <a:r>
              <a:rPr lang="fr-FR" dirty="0"/>
              <a:t> the </a:t>
            </a:r>
            <a:r>
              <a:rPr lang="fr-FR" dirty="0" err="1"/>
              <a:t>margin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fr-FR" dirty="0"/>
          </a:p>
        </p:txBody>
      </p:sp>
      <p:sp>
        <p:nvSpPr>
          <p:cNvPr id="5530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3311525"/>
            <a:ext cx="3235325" cy="3106738"/>
          </a:xfrm>
        </p:spPr>
        <p:txBody>
          <a:bodyPr/>
          <a:lstStyle/>
          <a:p>
            <a:pPr marL="341313" indent="-341313">
              <a:spcBef>
                <a:spcPts val="600"/>
              </a:spcBef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know: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b="1" i="1" dirty="0">
                <a:solidFill>
                  <a:srgbClr val="FF0000"/>
                </a:solidFill>
              </a:rPr>
              <a:t>w</a:t>
            </a:r>
            <a:r>
              <a:rPr lang="fr-FR" i="1" dirty="0">
                <a:solidFill>
                  <a:srgbClr val="FF0000"/>
                </a:solidFill>
              </a:rPr>
              <a:t> . </a:t>
            </a:r>
            <a:r>
              <a:rPr lang="fr-FR" b="1" i="1" dirty="0">
                <a:solidFill>
                  <a:srgbClr val="FF0000"/>
                </a:solidFill>
              </a:rPr>
              <a:t>x</a:t>
            </a:r>
            <a:r>
              <a:rPr lang="fr-FR" b="1" i="1" baseline="30000" dirty="0">
                <a:solidFill>
                  <a:srgbClr val="FF0000"/>
                </a:solidFill>
              </a:rPr>
              <a:t>+</a:t>
            </a:r>
            <a:r>
              <a:rPr lang="fr-FR" i="1" dirty="0">
                <a:solidFill>
                  <a:srgbClr val="FF0000"/>
                </a:solidFill>
              </a:rPr>
              <a:t> + b = +1 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b="1" i="1" dirty="0"/>
              <a:t>w</a:t>
            </a:r>
            <a:r>
              <a:rPr lang="fr-FR" i="1" dirty="0"/>
              <a:t> . </a:t>
            </a:r>
            <a:r>
              <a:rPr lang="fr-FR" b="1" i="1" dirty="0"/>
              <a:t>x</a:t>
            </a:r>
            <a:r>
              <a:rPr lang="fr-FR" b="1" i="1" baseline="30000" dirty="0"/>
              <a:t>-</a:t>
            </a:r>
            <a:r>
              <a:rPr lang="fr-FR" i="1" dirty="0"/>
              <a:t> + b = -1 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b="1" i="1" dirty="0">
                <a:solidFill>
                  <a:srgbClr val="FF0000"/>
                </a:solidFill>
              </a:rPr>
              <a:t>x</a:t>
            </a:r>
            <a:r>
              <a:rPr lang="fr-FR" b="1" i="1" baseline="30000" dirty="0">
                <a:solidFill>
                  <a:srgbClr val="FF0000"/>
                </a:solidFill>
              </a:rPr>
              <a:t>+</a:t>
            </a:r>
            <a:r>
              <a:rPr lang="fr-FR" dirty="0">
                <a:solidFill>
                  <a:srgbClr val="FF0000"/>
                </a:solidFill>
              </a:rPr>
              <a:t> = </a:t>
            </a:r>
            <a:r>
              <a:rPr lang="fr-FR" b="1" i="1" dirty="0">
                <a:solidFill>
                  <a:srgbClr val="FF0000"/>
                </a:solidFill>
              </a:rPr>
              <a:t>x</a:t>
            </a:r>
            <a:r>
              <a:rPr lang="fr-FR" b="1" i="1" baseline="30000" dirty="0">
                <a:solidFill>
                  <a:srgbClr val="FF0000"/>
                </a:solidFill>
              </a:rPr>
              <a:t>-</a:t>
            </a:r>
            <a:r>
              <a:rPr lang="fr-FR" dirty="0">
                <a:solidFill>
                  <a:srgbClr val="FF0000"/>
                </a:solidFill>
              </a:rPr>
              <a:t> + </a:t>
            </a:r>
            <a:r>
              <a:rPr lang="fr-FR" i="1" dirty="0">
                <a:solidFill>
                  <a:srgbClr val="FF0000"/>
                </a:solidFill>
                <a:latin typeface="Symbol" charset="2"/>
              </a:rPr>
              <a:t>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b="1" i="1" dirty="0">
                <a:solidFill>
                  <a:srgbClr val="FF0000"/>
                </a:solidFill>
              </a:rPr>
              <a:t>w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dirty="0"/>
              <a:t>|</a:t>
            </a:r>
            <a:r>
              <a:rPr lang="fr-FR" b="1" i="1" dirty="0"/>
              <a:t>x</a:t>
            </a:r>
            <a:r>
              <a:rPr lang="fr-FR" b="1" i="1" baseline="30000" dirty="0"/>
              <a:t>+</a:t>
            </a:r>
            <a:r>
              <a:rPr lang="fr-FR" dirty="0"/>
              <a:t> - </a:t>
            </a:r>
            <a:r>
              <a:rPr lang="fr-FR" b="1" i="1" dirty="0"/>
              <a:t>x</a:t>
            </a:r>
            <a:r>
              <a:rPr lang="fr-FR" b="1" i="1" baseline="30000" dirty="0"/>
              <a:t>-</a:t>
            </a:r>
            <a:r>
              <a:rPr lang="fr-FR" dirty="0"/>
              <a:t> | </a:t>
            </a:r>
            <a:r>
              <a:rPr lang="fr-FR" i="1" dirty="0"/>
              <a:t>= M</a:t>
            </a:r>
          </a:p>
          <a:p>
            <a:pPr marL="341313" indent="-341313">
              <a:spcBef>
                <a:spcPts val="600"/>
              </a:spcBef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i="1" dirty="0"/>
              <a:t>M</a:t>
            </a:r>
            <a:r>
              <a:rPr lang="fr-FR" dirty="0"/>
              <a:t> in </a:t>
            </a:r>
            <a:r>
              <a:rPr lang="fr-FR" dirty="0" err="1"/>
              <a:t>terms</a:t>
            </a:r>
            <a:r>
              <a:rPr lang="fr-FR" dirty="0"/>
              <a:t> of </a:t>
            </a:r>
            <a:r>
              <a:rPr lang="fr-FR" b="1" i="1" dirty="0"/>
              <a:t>w</a:t>
            </a:r>
            <a:r>
              <a:rPr lang="fr-FR" dirty="0"/>
              <a:t> and </a:t>
            </a:r>
            <a:r>
              <a:rPr lang="fr-FR" i="1" dirty="0"/>
              <a:t>b</a:t>
            </a:r>
          </a:p>
        </p:txBody>
      </p:sp>
      <p:sp>
        <p:nvSpPr>
          <p:cNvPr id="55302" name="Line 3"/>
          <p:cNvSpPr>
            <a:spLocks noChangeShapeType="1"/>
          </p:cNvSpPr>
          <p:nvPr/>
        </p:nvSpPr>
        <p:spPr bwMode="auto">
          <a:xfrm flipV="1">
            <a:off x="2451100" y="1041400"/>
            <a:ext cx="2655888" cy="1336675"/>
          </a:xfrm>
          <a:prstGeom prst="line">
            <a:avLst/>
          </a:prstGeom>
          <a:noFill/>
          <a:ln w="126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03" name="Line 4"/>
          <p:cNvSpPr>
            <a:spLocks noChangeShapeType="1"/>
          </p:cNvSpPr>
          <p:nvPr/>
        </p:nvSpPr>
        <p:spPr bwMode="auto">
          <a:xfrm flipV="1">
            <a:off x="2595563" y="1331913"/>
            <a:ext cx="2655887" cy="13366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04" name="Line 5"/>
          <p:cNvSpPr>
            <a:spLocks noChangeShapeType="1"/>
          </p:cNvSpPr>
          <p:nvPr/>
        </p:nvSpPr>
        <p:spPr bwMode="auto">
          <a:xfrm flipV="1">
            <a:off x="2741613" y="1620838"/>
            <a:ext cx="2655887" cy="1336675"/>
          </a:xfrm>
          <a:prstGeom prst="line">
            <a:avLst/>
          </a:prstGeom>
          <a:noFill/>
          <a:ln w="12600">
            <a:solidFill>
              <a:srgbClr val="3333CC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05" name="Text Box 6"/>
          <p:cNvSpPr txBox="1">
            <a:spLocks noChangeArrowheads="1"/>
          </p:cNvSpPr>
          <p:nvPr/>
        </p:nvSpPr>
        <p:spPr bwMode="auto">
          <a:xfrm rot="-1620000">
            <a:off x="1752600" y="1220788"/>
            <a:ext cx="3048000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FF0000"/>
                </a:solidFill>
              </a:rPr>
              <a:t>“Predict Class = +1” zone</a:t>
            </a:r>
          </a:p>
        </p:txBody>
      </p:sp>
      <p:sp>
        <p:nvSpPr>
          <p:cNvPr id="55306" name="Text Box 7"/>
          <p:cNvSpPr txBox="1">
            <a:spLocks noChangeArrowheads="1"/>
          </p:cNvSpPr>
          <p:nvPr/>
        </p:nvSpPr>
        <p:spPr bwMode="auto">
          <a:xfrm rot="-1620000">
            <a:off x="2827338" y="2243138"/>
            <a:ext cx="2887662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3333CC"/>
                </a:solidFill>
              </a:rPr>
              <a:t>“Predict Class = -1” zone</a:t>
            </a:r>
          </a:p>
        </p:txBody>
      </p:sp>
      <p:sp>
        <p:nvSpPr>
          <p:cNvPr id="55307" name="Text Box 8"/>
          <p:cNvSpPr txBox="1">
            <a:spLocks noChangeArrowheads="1"/>
          </p:cNvSpPr>
          <p:nvPr/>
        </p:nvSpPr>
        <p:spPr bwMode="auto">
          <a:xfrm rot="-1800000">
            <a:off x="1598613" y="2439988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FF0000"/>
                </a:solidFill>
              </a:rPr>
              <a:t>wx+b=1</a:t>
            </a:r>
          </a:p>
        </p:txBody>
      </p:sp>
      <p:sp>
        <p:nvSpPr>
          <p:cNvPr id="55308" name="Text Box 9"/>
          <p:cNvSpPr txBox="1">
            <a:spLocks noChangeArrowheads="1"/>
          </p:cNvSpPr>
          <p:nvPr/>
        </p:nvSpPr>
        <p:spPr bwMode="auto">
          <a:xfrm rot="-1800000">
            <a:off x="1752600" y="2709863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000000"/>
                </a:solidFill>
              </a:rPr>
              <a:t>wx+b=0</a:t>
            </a:r>
          </a:p>
        </p:txBody>
      </p:sp>
      <p:sp>
        <p:nvSpPr>
          <p:cNvPr id="55309" name="Text Box 10"/>
          <p:cNvSpPr txBox="1">
            <a:spLocks noChangeArrowheads="1"/>
          </p:cNvSpPr>
          <p:nvPr/>
        </p:nvSpPr>
        <p:spPr bwMode="auto">
          <a:xfrm rot="-1800000">
            <a:off x="1903413" y="2954338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3333CC"/>
                </a:solidFill>
              </a:rPr>
              <a:t>wx+b=-1</a:t>
            </a:r>
          </a:p>
        </p:txBody>
      </p:sp>
      <p:sp>
        <p:nvSpPr>
          <p:cNvPr id="55310" name="Line 11"/>
          <p:cNvSpPr>
            <a:spLocks noChangeShapeType="1"/>
          </p:cNvSpPr>
          <p:nvPr/>
        </p:nvSpPr>
        <p:spPr bwMode="auto">
          <a:xfrm>
            <a:off x="5170488" y="1019175"/>
            <a:ext cx="327025" cy="5984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311" name="Text Box 12"/>
          <p:cNvSpPr txBox="1">
            <a:spLocks noChangeArrowheads="1"/>
          </p:cNvSpPr>
          <p:nvPr/>
        </p:nvSpPr>
        <p:spPr bwMode="auto">
          <a:xfrm>
            <a:off x="5286375" y="973138"/>
            <a:ext cx="2592388" cy="3984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i="1">
                <a:solidFill>
                  <a:srgbClr val="000000"/>
                </a:solidFill>
              </a:rPr>
              <a:t>M =</a:t>
            </a:r>
            <a:r>
              <a:rPr lang="en-US" sz="2000">
                <a:solidFill>
                  <a:srgbClr val="000000"/>
                </a:solidFill>
              </a:rPr>
              <a:t> Margin Width</a:t>
            </a:r>
          </a:p>
        </p:txBody>
      </p:sp>
      <p:sp>
        <p:nvSpPr>
          <p:cNvPr id="55312" name="Text Box 13"/>
          <p:cNvSpPr txBox="1">
            <a:spLocks noChangeArrowheads="1"/>
          </p:cNvSpPr>
          <p:nvPr/>
        </p:nvSpPr>
        <p:spPr bwMode="auto">
          <a:xfrm>
            <a:off x="4808538" y="2590800"/>
            <a:ext cx="4160837" cy="3148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b="1" i="1">
                <a:solidFill>
                  <a:srgbClr val="000000"/>
                </a:solidFill>
              </a:rPr>
              <a:t>w</a:t>
            </a:r>
            <a:r>
              <a:rPr lang="en-US" i="1">
                <a:solidFill>
                  <a:srgbClr val="000000"/>
                </a:solidFill>
              </a:rPr>
              <a:t> . (</a:t>
            </a:r>
            <a:r>
              <a:rPr lang="en-US" b="1" i="1">
                <a:solidFill>
                  <a:srgbClr val="000000"/>
                </a:solidFill>
              </a:rPr>
              <a:t>x </a:t>
            </a:r>
            <a:r>
              <a:rPr lang="en-US" b="1" i="1" baseline="30000">
                <a:solidFill>
                  <a:srgbClr val="000000"/>
                </a:solidFill>
              </a:rPr>
              <a:t>-</a:t>
            </a:r>
            <a:r>
              <a:rPr lang="en-US">
                <a:solidFill>
                  <a:srgbClr val="000000"/>
                </a:solidFill>
              </a:rPr>
              <a:t> + </a:t>
            </a:r>
            <a:r>
              <a:rPr lang="en-US" i="1">
                <a:solidFill>
                  <a:srgbClr val="000000"/>
                </a:solidFill>
                <a:latin typeface="Symbol" charset="2"/>
              </a:rPr>
              <a:t></a:t>
            </a:r>
            <a:r>
              <a:rPr lang="en-US">
                <a:solidFill>
                  <a:srgbClr val="000000"/>
                </a:solidFill>
                <a:latin typeface="Symbol" charset="2"/>
              </a:rPr>
              <a:t></a:t>
            </a:r>
            <a:r>
              <a:rPr lang="en-US" b="1" i="1">
                <a:solidFill>
                  <a:srgbClr val="000000"/>
                </a:solidFill>
              </a:rPr>
              <a:t>w)</a:t>
            </a:r>
            <a:r>
              <a:rPr lang="en-US" i="1">
                <a:solidFill>
                  <a:srgbClr val="000000"/>
                </a:solidFill>
              </a:rPr>
              <a:t> + b = 1 </a:t>
            </a:r>
          </a:p>
          <a:p>
            <a:pPr>
              <a:spcBef>
                <a:spcPts val="1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i="1">
                <a:solidFill>
                  <a:srgbClr val="000000"/>
                </a:solidFill>
              </a:rPr>
              <a:t>=&gt;</a:t>
            </a:r>
          </a:p>
          <a:p>
            <a:pPr>
              <a:spcBef>
                <a:spcPts val="1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b="1" i="1">
                <a:solidFill>
                  <a:srgbClr val="000000"/>
                </a:solidFill>
              </a:rPr>
              <a:t>w</a:t>
            </a:r>
            <a:r>
              <a:rPr lang="en-US" i="1">
                <a:solidFill>
                  <a:srgbClr val="000000"/>
                </a:solidFill>
              </a:rPr>
              <a:t> . </a:t>
            </a:r>
            <a:r>
              <a:rPr lang="en-US" b="1" i="1">
                <a:solidFill>
                  <a:srgbClr val="000000"/>
                </a:solidFill>
              </a:rPr>
              <a:t>x </a:t>
            </a:r>
            <a:r>
              <a:rPr lang="en-US" b="1" i="1" baseline="30000">
                <a:solidFill>
                  <a:srgbClr val="000000"/>
                </a:solidFill>
              </a:rPr>
              <a:t>-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i="1">
                <a:solidFill>
                  <a:srgbClr val="000000"/>
                </a:solidFill>
              </a:rPr>
              <a:t>+ b</a:t>
            </a:r>
            <a:r>
              <a:rPr lang="en-US">
                <a:solidFill>
                  <a:srgbClr val="000000"/>
                </a:solidFill>
              </a:rPr>
              <a:t> + </a:t>
            </a:r>
            <a:r>
              <a:rPr lang="en-US" i="1">
                <a:solidFill>
                  <a:srgbClr val="000000"/>
                </a:solidFill>
                <a:latin typeface="Symbol" charset="2"/>
              </a:rPr>
              <a:t></a:t>
            </a:r>
            <a:r>
              <a:rPr lang="en-US">
                <a:solidFill>
                  <a:srgbClr val="000000"/>
                </a:solidFill>
                <a:latin typeface="Symbol" charset="2"/>
              </a:rPr>
              <a:t></a:t>
            </a:r>
            <a:r>
              <a:rPr lang="en-US" b="1" i="1">
                <a:solidFill>
                  <a:srgbClr val="000000"/>
                </a:solidFill>
              </a:rPr>
              <a:t>w</a:t>
            </a:r>
            <a:r>
              <a:rPr lang="en-US">
                <a:solidFill>
                  <a:srgbClr val="000000"/>
                </a:solidFill>
              </a:rPr>
              <a:t> .</a:t>
            </a:r>
            <a:r>
              <a:rPr lang="en-US" b="1" i="1">
                <a:solidFill>
                  <a:srgbClr val="000000"/>
                </a:solidFill>
              </a:rPr>
              <a:t>w</a:t>
            </a:r>
            <a:r>
              <a:rPr lang="en-US" i="1">
                <a:solidFill>
                  <a:srgbClr val="000000"/>
                </a:solidFill>
              </a:rPr>
              <a:t> = 1</a:t>
            </a:r>
          </a:p>
          <a:p>
            <a:pPr>
              <a:spcBef>
                <a:spcPts val="1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i="1">
                <a:solidFill>
                  <a:srgbClr val="000000"/>
                </a:solidFill>
              </a:rPr>
              <a:t>=&gt;</a:t>
            </a:r>
          </a:p>
          <a:p>
            <a:pPr>
              <a:spcBef>
                <a:spcPts val="1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i="1">
                <a:solidFill>
                  <a:srgbClr val="000000"/>
                </a:solidFill>
              </a:rPr>
              <a:t>-1 + </a:t>
            </a:r>
            <a:r>
              <a:rPr lang="en-US" i="1">
                <a:solidFill>
                  <a:srgbClr val="000000"/>
                </a:solidFill>
                <a:latin typeface="Symbol" charset="2"/>
              </a:rPr>
              <a:t></a:t>
            </a:r>
            <a:r>
              <a:rPr lang="en-US">
                <a:solidFill>
                  <a:srgbClr val="000000"/>
                </a:solidFill>
                <a:latin typeface="Symbol" charset="2"/>
              </a:rPr>
              <a:t></a:t>
            </a:r>
            <a:r>
              <a:rPr lang="en-US" b="1" i="1">
                <a:solidFill>
                  <a:srgbClr val="000000"/>
                </a:solidFill>
              </a:rPr>
              <a:t>w</a:t>
            </a:r>
            <a:r>
              <a:rPr lang="en-US">
                <a:solidFill>
                  <a:srgbClr val="000000"/>
                </a:solidFill>
              </a:rPr>
              <a:t> .</a:t>
            </a:r>
            <a:r>
              <a:rPr lang="en-US" b="1" i="1">
                <a:solidFill>
                  <a:srgbClr val="000000"/>
                </a:solidFill>
              </a:rPr>
              <a:t>w</a:t>
            </a:r>
            <a:r>
              <a:rPr lang="en-US" i="1">
                <a:solidFill>
                  <a:srgbClr val="000000"/>
                </a:solidFill>
              </a:rPr>
              <a:t> = 1</a:t>
            </a:r>
          </a:p>
          <a:p>
            <a:pPr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i="1">
                <a:solidFill>
                  <a:srgbClr val="000000"/>
                </a:solidFill>
              </a:rPr>
              <a:t>=&gt;</a:t>
            </a:r>
          </a:p>
        </p:txBody>
      </p:sp>
      <p:sp>
        <p:nvSpPr>
          <p:cNvPr id="55313" name="Oval 14"/>
          <p:cNvSpPr>
            <a:spLocks noChangeArrowheads="1"/>
          </p:cNvSpPr>
          <p:nvPr/>
        </p:nvSpPr>
        <p:spPr bwMode="auto">
          <a:xfrm>
            <a:off x="4483100" y="2022475"/>
            <a:ext cx="76200" cy="76200"/>
          </a:xfrm>
          <a:prstGeom prst="ellipse">
            <a:avLst/>
          </a:prstGeom>
          <a:solidFill>
            <a:srgbClr val="990099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4" name="Text Box 15"/>
          <p:cNvSpPr txBox="1">
            <a:spLocks noChangeArrowheads="1"/>
          </p:cNvSpPr>
          <p:nvPr/>
        </p:nvSpPr>
        <p:spPr bwMode="auto">
          <a:xfrm>
            <a:off x="4583113" y="2006600"/>
            <a:ext cx="515937" cy="460375"/>
          </a:xfrm>
          <a:prstGeom prst="rect">
            <a:avLst/>
          </a:prstGeom>
          <a:solidFill>
            <a:srgbClr val="FFFFFF"/>
          </a:solidFill>
          <a:ln w="19080">
            <a:solidFill>
              <a:srgbClr val="990099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i="1">
                <a:solidFill>
                  <a:srgbClr val="990099"/>
                </a:solidFill>
              </a:rPr>
              <a:t>x</a:t>
            </a:r>
            <a:r>
              <a:rPr lang="en-US" i="1" baseline="30000">
                <a:solidFill>
                  <a:srgbClr val="990099"/>
                </a:solidFill>
              </a:rPr>
              <a:t>-</a:t>
            </a:r>
          </a:p>
        </p:txBody>
      </p:sp>
      <p:sp>
        <p:nvSpPr>
          <p:cNvPr id="55315" name="Oval 16"/>
          <p:cNvSpPr>
            <a:spLocks noChangeArrowheads="1"/>
          </p:cNvSpPr>
          <p:nvPr/>
        </p:nvSpPr>
        <p:spPr bwMode="auto">
          <a:xfrm>
            <a:off x="4189413" y="1460500"/>
            <a:ext cx="76200" cy="76200"/>
          </a:xfrm>
          <a:prstGeom prst="ellipse">
            <a:avLst/>
          </a:prstGeom>
          <a:solidFill>
            <a:srgbClr val="CC33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6" name="Text Box 17"/>
          <p:cNvSpPr txBox="1">
            <a:spLocks noChangeArrowheads="1"/>
          </p:cNvSpPr>
          <p:nvPr/>
        </p:nvSpPr>
        <p:spPr bwMode="auto">
          <a:xfrm>
            <a:off x="4300538" y="1022350"/>
            <a:ext cx="515937" cy="460375"/>
          </a:xfrm>
          <a:prstGeom prst="rect">
            <a:avLst/>
          </a:prstGeom>
          <a:solidFill>
            <a:srgbClr val="FFFFFF"/>
          </a:solidFill>
          <a:ln w="19080">
            <a:solidFill>
              <a:srgbClr val="CC33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i="1">
                <a:solidFill>
                  <a:srgbClr val="CC3300"/>
                </a:solidFill>
              </a:rPr>
              <a:t>x</a:t>
            </a:r>
            <a:r>
              <a:rPr lang="en-US" i="1" baseline="30000">
                <a:solidFill>
                  <a:srgbClr val="CC3300"/>
                </a:solidFill>
              </a:rPr>
              <a:t>+</a:t>
            </a:r>
          </a:p>
        </p:txBody>
      </p:sp>
      <p:graphicFrame>
        <p:nvGraphicFramePr>
          <p:cNvPr id="55298" name="Object 2"/>
          <p:cNvGraphicFramePr>
            <a:graphicFrameLocks noChangeAspect="1"/>
          </p:cNvGraphicFramePr>
          <p:nvPr/>
        </p:nvGraphicFramePr>
        <p:xfrm>
          <a:off x="5607050" y="5627688"/>
          <a:ext cx="133350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1320" imgH="393480" progId="Equation.3">
                  <p:embed/>
                </p:oleObj>
              </mc:Choice>
              <mc:Fallback>
                <p:oleObj name="Equation" r:id="rId3" imgW="571320" imgH="393480" progId="Equation.3">
                  <p:embed/>
                  <p:pic>
                    <p:nvPicPr>
                      <p:cNvPr id="552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5627688"/>
                        <a:ext cx="1333500" cy="919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17" name="Freeform 19"/>
          <p:cNvSpPr>
            <a:spLocks/>
          </p:cNvSpPr>
          <p:nvPr/>
        </p:nvSpPr>
        <p:spPr bwMode="auto">
          <a:xfrm>
            <a:off x="2930525" y="2825750"/>
            <a:ext cx="1946275" cy="1147763"/>
          </a:xfrm>
          <a:custGeom>
            <a:avLst/>
            <a:gdLst>
              <a:gd name="T0" fmla="*/ 0 w 1211"/>
              <a:gd name="T1" fmla="*/ 295 h 295"/>
              <a:gd name="T2" fmla="*/ 369 w 1211"/>
              <a:gd name="T3" fmla="*/ 133 h 295"/>
              <a:gd name="T4" fmla="*/ 488 w 1211"/>
              <a:gd name="T5" fmla="*/ 96 h 295"/>
              <a:gd name="T6" fmla="*/ 613 w 1211"/>
              <a:gd name="T7" fmla="*/ 52 h 295"/>
              <a:gd name="T8" fmla="*/ 842 w 1211"/>
              <a:gd name="T9" fmla="*/ 0 h 295"/>
              <a:gd name="T10" fmla="*/ 1211 w 1211"/>
              <a:gd name="T11" fmla="*/ 7 h 2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11"/>
              <a:gd name="T19" fmla="*/ 0 h 295"/>
              <a:gd name="T20" fmla="*/ 1211 w 1211"/>
              <a:gd name="T21" fmla="*/ 295 h 29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11" h="295">
                <a:moveTo>
                  <a:pt x="0" y="295"/>
                </a:moveTo>
                <a:cubicBezTo>
                  <a:pt x="116" y="241"/>
                  <a:pt x="239" y="164"/>
                  <a:pt x="369" y="133"/>
                </a:cubicBezTo>
                <a:cubicBezTo>
                  <a:pt x="407" y="114"/>
                  <a:pt x="447" y="106"/>
                  <a:pt x="488" y="96"/>
                </a:cubicBezTo>
                <a:cubicBezTo>
                  <a:pt x="524" y="72"/>
                  <a:pt x="571" y="63"/>
                  <a:pt x="613" y="52"/>
                </a:cubicBezTo>
                <a:cubicBezTo>
                  <a:pt x="690" y="32"/>
                  <a:pt x="762" y="11"/>
                  <a:pt x="842" y="0"/>
                </a:cubicBezTo>
                <a:cubicBezTo>
                  <a:pt x="1118" y="8"/>
                  <a:pt x="995" y="7"/>
                  <a:pt x="1211" y="7"/>
                </a:cubicBezTo>
              </a:path>
            </a:pathLst>
          </a:custGeom>
          <a:noFill/>
          <a:ln w="5724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8" name="Freeform 20"/>
          <p:cNvSpPr>
            <a:spLocks/>
          </p:cNvSpPr>
          <p:nvPr/>
        </p:nvSpPr>
        <p:spPr bwMode="auto">
          <a:xfrm>
            <a:off x="2614613" y="3117850"/>
            <a:ext cx="2251075" cy="1770063"/>
          </a:xfrm>
          <a:custGeom>
            <a:avLst/>
            <a:gdLst>
              <a:gd name="T0" fmla="*/ 0 w 1381"/>
              <a:gd name="T1" fmla="*/ 753 h 753"/>
              <a:gd name="T2" fmla="*/ 155 w 1381"/>
              <a:gd name="T3" fmla="*/ 635 h 753"/>
              <a:gd name="T4" fmla="*/ 288 w 1381"/>
              <a:gd name="T5" fmla="*/ 554 h 753"/>
              <a:gd name="T6" fmla="*/ 332 w 1381"/>
              <a:gd name="T7" fmla="*/ 524 h 753"/>
              <a:gd name="T8" fmla="*/ 354 w 1381"/>
              <a:gd name="T9" fmla="*/ 502 h 753"/>
              <a:gd name="T10" fmla="*/ 458 w 1381"/>
              <a:gd name="T11" fmla="*/ 451 h 753"/>
              <a:gd name="T12" fmla="*/ 546 w 1381"/>
              <a:gd name="T13" fmla="*/ 406 h 753"/>
              <a:gd name="T14" fmla="*/ 723 w 1381"/>
              <a:gd name="T15" fmla="*/ 325 h 753"/>
              <a:gd name="T16" fmla="*/ 1011 w 1381"/>
              <a:gd name="T17" fmla="*/ 200 h 753"/>
              <a:gd name="T18" fmla="*/ 1152 w 1381"/>
              <a:gd name="T19" fmla="*/ 133 h 753"/>
              <a:gd name="T20" fmla="*/ 1240 w 1381"/>
              <a:gd name="T21" fmla="*/ 81 h 753"/>
              <a:gd name="T22" fmla="*/ 1336 w 1381"/>
              <a:gd name="T23" fmla="*/ 22 h 753"/>
              <a:gd name="T24" fmla="*/ 1359 w 1381"/>
              <a:gd name="T25" fmla="*/ 8 h 753"/>
              <a:gd name="T26" fmla="*/ 1381 w 1381"/>
              <a:gd name="T27" fmla="*/ 0 h 75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381"/>
              <a:gd name="T43" fmla="*/ 0 h 753"/>
              <a:gd name="T44" fmla="*/ 1381 w 1381"/>
              <a:gd name="T45" fmla="*/ 753 h 75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381" h="753">
                <a:moveTo>
                  <a:pt x="0" y="753"/>
                </a:moveTo>
                <a:cubicBezTo>
                  <a:pt x="47" y="706"/>
                  <a:pt x="98" y="667"/>
                  <a:pt x="155" y="635"/>
                </a:cubicBezTo>
                <a:cubicBezTo>
                  <a:pt x="200" y="610"/>
                  <a:pt x="238" y="570"/>
                  <a:pt x="288" y="554"/>
                </a:cubicBezTo>
                <a:cubicBezTo>
                  <a:pt x="358" y="484"/>
                  <a:pt x="269" y="567"/>
                  <a:pt x="332" y="524"/>
                </a:cubicBezTo>
                <a:cubicBezTo>
                  <a:pt x="341" y="518"/>
                  <a:pt x="345" y="508"/>
                  <a:pt x="354" y="502"/>
                </a:cubicBezTo>
                <a:cubicBezTo>
                  <a:pt x="384" y="481"/>
                  <a:pt x="423" y="462"/>
                  <a:pt x="458" y="451"/>
                </a:cubicBezTo>
                <a:cubicBezTo>
                  <a:pt x="486" y="432"/>
                  <a:pt x="516" y="421"/>
                  <a:pt x="546" y="406"/>
                </a:cubicBezTo>
                <a:cubicBezTo>
                  <a:pt x="603" y="378"/>
                  <a:pt x="661" y="340"/>
                  <a:pt x="723" y="325"/>
                </a:cubicBezTo>
                <a:cubicBezTo>
                  <a:pt x="819" y="279"/>
                  <a:pt x="910" y="232"/>
                  <a:pt x="1011" y="200"/>
                </a:cubicBezTo>
                <a:cubicBezTo>
                  <a:pt x="1053" y="172"/>
                  <a:pt x="1104" y="148"/>
                  <a:pt x="1152" y="133"/>
                </a:cubicBezTo>
                <a:cubicBezTo>
                  <a:pt x="1182" y="113"/>
                  <a:pt x="1207" y="93"/>
                  <a:pt x="1240" y="81"/>
                </a:cubicBezTo>
                <a:cubicBezTo>
                  <a:pt x="1271" y="59"/>
                  <a:pt x="1303" y="42"/>
                  <a:pt x="1336" y="22"/>
                </a:cubicBezTo>
                <a:cubicBezTo>
                  <a:pt x="1344" y="17"/>
                  <a:pt x="1351" y="12"/>
                  <a:pt x="1359" y="8"/>
                </a:cubicBezTo>
                <a:cubicBezTo>
                  <a:pt x="1366" y="5"/>
                  <a:pt x="1381" y="0"/>
                  <a:pt x="1381" y="0"/>
                </a:cubicBezTo>
              </a:path>
            </a:pathLst>
          </a:custGeom>
          <a:noFill/>
          <a:ln w="5724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437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0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/>
              <a:t>Copyright © 2001, 2003, Andrew W. Moore</a:t>
            </a:r>
          </a:p>
        </p:txBody>
      </p:sp>
      <p:sp>
        <p:nvSpPr>
          <p:cNvPr id="5735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58738"/>
            <a:ext cx="8534400" cy="703262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dirty="0" err="1"/>
              <a:t>Computing</a:t>
            </a:r>
            <a:r>
              <a:rPr lang="fr-FR" dirty="0"/>
              <a:t> the </a:t>
            </a:r>
            <a:r>
              <a:rPr lang="fr-FR" dirty="0" err="1"/>
              <a:t>margin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fr-FR" dirty="0"/>
          </a:p>
        </p:txBody>
      </p:sp>
      <p:sp>
        <p:nvSpPr>
          <p:cNvPr id="5735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3311525"/>
            <a:ext cx="3235325" cy="3106738"/>
          </a:xfrm>
        </p:spPr>
        <p:txBody>
          <a:bodyPr/>
          <a:lstStyle/>
          <a:p>
            <a:pPr marL="341313" indent="-341313">
              <a:spcBef>
                <a:spcPts val="600"/>
              </a:spcBef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know: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b="1" i="1" dirty="0"/>
              <a:t>w</a:t>
            </a:r>
            <a:r>
              <a:rPr lang="fr-FR" i="1" dirty="0"/>
              <a:t> . </a:t>
            </a:r>
            <a:r>
              <a:rPr lang="fr-FR" b="1" i="1" dirty="0"/>
              <a:t>x</a:t>
            </a:r>
            <a:r>
              <a:rPr lang="fr-FR" b="1" i="1" baseline="30000" dirty="0"/>
              <a:t>+</a:t>
            </a:r>
            <a:r>
              <a:rPr lang="fr-FR" i="1" dirty="0"/>
              <a:t> + b = +1 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b="1" i="1" dirty="0"/>
              <a:t>w</a:t>
            </a:r>
            <a:r>
              <a:rPr lang="fr-FR" i="1" dirty="0"/>
              <a:t> . </a:t>
            </a:r>
            <a:r>
              <a:rPr lang="fr-FR" b="1" i="1" dirty="0"/>
              <a:t>x</a:t>
            </a:r>
            <a:r>
              <a:rPr lang="fr-FR" b="1" i="1" baseline="30000" dirty="0"/>
              <a:t>-</a:t>
            </a:r>
            <a:r>
              <a:rPr lang="fr-FR" i="1" dirty="0"/>
              <a:t> + b = -1 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b="1" i="1" dirty="0"/>
              <a:t>x</a:t>
            </a:r>
            <a:r>
              <a:rPr lang="fr-FR" b="1" i="1" baseline="30000" dirty="0"/>
              <a:t>+</a:t>
            </a:r>
            <a:r>
              <a:rPr lang="fr-FR" dirty="0"/>
              <a:t> = </a:t>
            </a:r>
            <a:r>
              <a:rPr lang="fr-FR" b="1" i="1" dirty="0"/>
              <a:t>x</a:t>
            </a:r>
            <a:r>
              <a:rPr lang="fr-FR" b="1" i="1" baseline="30000" dirty="0"/>
              <a:t>-</a:t>
            </a:r>
            <a:r>
              <a:rPr lang="fr-FR" dirty="0"/>
              <a:t> + </a:t>
            </a:r>
            <a:r>
              <a:rPr lang="fr-FR" i="1" dirty="0">
                <a:latin typeface="Symbol" charset="2"/>
              </a:rPr>
              <a:t></a:t>
            </a:r>
            <a:r>
              <a:rPr lang="fr-FR" dirty="0"/>
              <a:t> </a:t>
            </a:r>
            <a:r>
              <a:rPr lang="fr-FR" b="1" i="1" dirty="0"/>
              <a:t>w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dirty="0"/>
              <a:t>|</a:t>
            </a:r>
            <a:r>
              <a:rPr lang="fr-FR" b="1" i="1" dirty="0"/>
              <a:t>x</a:t>
            </a:r>
            <a:r>
              <a:rPr lang="fr-FR" b="1" i="1" baseline="30000" dirty="0"/>
              <a:t>+</a:t>
            </a:r>
            <a:r>
              <a:rPr lang="fr-FR" dirty="0"/>
              <a:t> - </a:t>
            </a:r>
            <a:r>
              <a:rPr lang="fr-FR" b="1" i="1" dirty="0"/>
              <a:t>x</a:t>
            </a:r>
            <a:r>
              <a:rPr lang="fr-FR" b="1" i="1" baseline="30000" dirty="0"/>
              <a:t>-</a:t>
            </a:r>
            <a:r>
              <a:rPr lang="fr-FR" dirty="0"/>
              <a:t> | </a:t>
            </a:r>
            <a:r>
              <a:rPr lang="fr-FR" i="1" dirty="0"/>
              <a:t>= M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i="1" dirty="0"/>
              <a:t> </a:t>
            </a:r>
          </a:p>
        </p:txBody>
      </p:sp>
      <p:sp>
        <p:nvSpPr>
          <p:cNvPr id="57353" name="Line 3"/>
          <p:cNvSpPr>
            <a:spLocks noChangeShapeType="1"/>
          </p:cNvSpPr>
          <p:nvPr/>
        </p:nvSpPr>
        <p:spPr bwMode="auto">
          <a:xfrm flipV="1">
            <a:off x="2451100" y="1041400"/>
            <a:ext cx="2655888" cy="1336675"/>
          </a:xfrm>
          <a:prstGeom prst="line">
            <a:avLst/>
          </a:prstGeom>
          <a:noFill/>
          <a:ln w="126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54" name="Line 4"/>
          <p:cNvSpPr>
            <a:spLocks noChangeShapeType="1"/>
          </p:cNvSpPr>
          <p:nvPr/>
        </p:nvSpPr>
        <p:spPr bwMode="auto">
          <a:xfrm flipV="1">
            <a:off x="2595563" y="1331913"/>
            <a:ext cx="2655887" cy="13366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55" name="Line 5"/>
          <p:cNvSpPr>
            <a:spLocks noChangeShapeType="1"/>
          </p:cNvSpPr>
          <p:nvPr/>
        </p:nvSpPr>
        <p:spPr bwMode="auto">
          <a:xfrm flipV="1">
            <a:off x="2741613" y="1620838"/>
            <a:ext cx="2655887" cy="1336675"/>
          </a:xfrm>
          <a:prstGeom prst="line">
            <a:avLst/>
          </a:prstGeom>
          <a:noFill/>
          <a:ln w="12600">
            <a:solidFill>
              <a:srgbClr val="3333CC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56" name="Text Box 6"/>
          <p:cNvSpPr txBox="1">
            <a:spLocks noChangeArrowheads="1"/>
          </p:cNvSpPr>
          <p:nvPr/>
        </p:nvSpPr>
        <p:spPr bwMode="auto">
          <a:xfrm rot="-1620000">
            <a:off x="1752600" y="1220788"/>
            <a:ext cx="3048000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FF0000"/>
                </a:solidFill>
              </a:rPr>
              <a:t>“Predict Class = +1” zone</a:t>
            </a:r>
          </a:p>
        </p:txBody>
      </p:sp>
      <p:sp>
        <p:nvSpPr>
          <p:cNvPr id="57357" name="Text Box 7"/>
          <p:cNvSpPr txBox="1">
            <a:spLocks noChangeArrowheads="1"/>
          </p:cNvSpPr>
          <p:nvPr/>
        </p:nvSpPr>
        <p:spPr bwMode="auto">
          <a:xfrm rot="-1620000">
            <a:off x="2827338" y="2243138"/>
            <a:ext cx="2887662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3333CC"/>
                </a:solidFill>
              </a:rPr>
              <a:t>“Predict Class = -1” zone</a:t>
            </a:r>
          </a:p>
        </p:txBody>
      </p:sp>
      <p:sp>
        <p:nvSpPr>
          <p:cNvPr id="57358" name="Text Box 8"/>
          <p:cNvSpPr txBox="1">
            <a:spLocks noChangeArrowheads="1"/>
          </p:cNvSpPr>
          <p:nvPr/>
        </p:nvSpPr>
        <p:spPr bwMode="auto">
          <a:xfrm rot="-1800000">
            <a:off x="1598613" y="2439988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FF0000"/>
                </a:solidFill>
              </a:rPr>
              <a:t>wx+b=1</a:t>
            </a:r>
          </a:p>
        </p:txBody>
      </p:sp>
      <p:sp>
        <p:nvSpPr>
          <p:cNvPr id="57359" name="Text Box 9"/>
          <p:cNvSpPr txBox="1">
            <a:spLocks noChangeArrowheads="1"/>
          </p:cNvSpPr>
          <p:nvPr/>
        </p:nvSpPr>
        <p:spPr bwMode="auto">
          <a:xfrm rot="-1800000">
            <a:off x="1752600" y="2709863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000000"/>
                </a:solidFill>
              </a:rPr>
              <a:t>wx+b=0</a:t>
            </a:r>
          </a:p>
        </p:txBody>
      </p:sp>
      <p:sp>
        <p:nvSpPr>
          <p:cNvPr id="57360" name="Text Box 10"/>
          <p:cNvSpPr txBox="1">
            <a:spLocks noChangeArrowheads="1"/>
          </p:cNvSpPr>
          <p:nvPr/>
        </p:nvSpPr>
        <p:spPr bwMode="auto">
          <a:xfrm rot="-1800000">
            <a:off x="1903413" y="2954338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3333CC"/>
                </a:solidFill>
              </a:rPr>
              <a:t>wx+b=-1</a:t>
            </a:r>
          </a:p>
        </p:txBody>
      </p:sp>
      <p:sp>
        <p:nvSpPr>
          <p:cNvPr id="57361" name="Line 11"/>
          <p:cNvSpPr>
            <a:spLocks noChangeShapeType="1"/>
          </p:cNvSpPr>
          <p:nvPr/>
        </p:nvSpPr>
        <p:spPr bwMode="auto">
          <a:xfrm>
            <a:off x="5170488" y="1019175"/>
            <a:ext cx="327025" cy="5984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362" name="Text Box 12"/>
          <p:cNvSpPr txBox="1">
            <a:spLocks noChangeArrowheads="1"/>
          </p:cNvSpPr>
          <p:nvPr/>
        </p:nvSpPr>
        <p:spPr bwMode="auto">
          <a:xfrm>
            <a:off x="5286375" y="973138"/>
            <a:ext cx="2592388" cy="3984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i="1">
                <a:solidFill>
                  <a:srgbClr val="000000"/>
                </a:solidFill>
              </a:rPr>
              <a:t>M =</a:t>
            </a:r>
            <a:r>
              <a:rPr lang="en-US" sz="2000">
                <a:solidFill>
                  <a:srgbClr val="000000"/>
                </a:solidFill>
              </a:rPr>
              <a:t> Margin Width =</a:t>
            </a:r>
          </a:p>
        </p:txBody>
      </p:sp>
      <p:sp>
        <p:nvSpPr>
          <p:cNvPr id="57363" name="Text Box 13"/>
          <p:cNvSpPr txBox="1">
            <a:spLocks noChangeArrowheads="1"/>
          </p:cNvSpPr>
          <p:nvPr/>
        </p:nvSpPr>
        <p:spPr bwMode="auto">
          <a:xfrm>
            <a:off x="4808538" y="2590800"/>
            <a:ext cx="4160837" cy="460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i="1" dirty="0">
                <a:solidFill>
                  <a:srgbClr val="000000"/>
                </a:solidFill>
              </a:rPr>
              <a:t>M</a:t>
            </a:r>
            <a:r>
              <a:rPr lang="en-US" sz="2000" dirty="0">
                <a:solidFill>
                  <a:srgbClr val="000000"/>
                </a:solidFill>
              </a:rPr>
              <a:t> = </a:t>
            </a:r>
            <a:r>
              <a:rPr lang="en-US" dirty="0">
                <a:solidFill>
                  <a:srgbClr val="000000"/>
                </a:solidFill>
              </a:rPr>
              <a:t>|</a:t>
            </a:r>
            <a:r>
              <a:rPr lang="en-US" b="1" i="1" dirty="0">
                <a:solidFill>
                  <a:srgbClr val="000000"/>
                </a:solidFill>
              </a:rPr>
              <a:t>x</a:t>
            </a:r>
            <a:r>
              <a:rPr lang="en-US" b="1" i="1" baseline="30000" dirty="0">
                <a:solidFill>
                  <a:srgbClr val="000000"/>
                </a:solidFill>
              </a:rPr>
              <a:t>+</a:t>
            </a:r>
            <a:r>
              <a:rPr lang="en-US" dirty="0">
                <a:solidFill>
                  <a:srgbClr val="000000"/>
                </a:solidFill>
              </a:rPr>
              <a:t> - </a:t>
            </a:r>
            <a:r>
              <a:rPr lang="en-US" b="1" i="1" dirty="0">
                <a:solidFill>
                  <a:srgbClr val="000000"/>
                </a:solidFill>
              </a:rPr>
              <a:t>x</a:t>
            </a:r>
            <a:r>
              <a:rPr lang="en-US" b="1" i="1" baseline="30000" dirty="0">
                <a:solidFill>
                  <a:srgbClr val="000000"/>
                </a:solidFill>
              </a:rPr>
              <a:t>-</a:t>
            </a:r>
            <a:r>
              <a:rPr lang="en-US" dirty="0">
                <a:solidFill>
                  <a:srgbClr val="000000"/>
                </a:solidFill>
              </a:rPr>
              <a:t> | =| </a:t>
            </a:r>
            <a:r>
              <a:rPr lang="en-US" i="1" dirty="0">
                <a:solidFill>
                  <a:srgbClr val="000000"/>
                </a:solidFill>
                <a:latin typeface="Symbol" charset="2"/>
              </a:rPr>
              <a:t></a:t>
            </a:r>
            <a:r>
              <a:rPr lang="en-US" dirty="0">
                <a:solidFill>
                  <a:srgbClr val="000000"/>
                </a:solidFill>
                <a:latin typeface="Symbol" charset="2"/>
              </a:rPr>
              <a:t></a:t>
            </a:r>
            <a:r>
              <a:rPr lang="en-US" b="1" i="1" dirty="0">
                <a:solidFill>
                  <a:srgbClr val="000000"/>
                </a:solidFill>
              </a:rPr>
              <a:t>w</a:t>
            </a:r>
            <a:r>
              <a:rPr lang="en-US" dirty="0">
                <a:solidFill>
                  <a:srgbClr val="000000"/>
                </a:solidFill>
              </a:rPr>
              <a:t> |=</a:t>
            </a:r>
          </a:p>
        </p:txBody>
      </p:sp>
      <p:sp>
        <p:nvSpPr>
          <p:cNvPr id="57364" name="Oval 14"/>
          <p:cNvSpPr>
            <a:spLocks noChangeArrowheads="1"/>
          </p:cNvSpPr>
          <p:nvPr/>
        </p:nvSpPr>
        <p:spPr bwMode="auto">
          <a:xfrm>
            <a:off x="4483100" y="2022475"/>
            <a:ext cx="76200" cy="76200"/>
          </a:xfrm>
          <a:prstGeom prst="ellipse">
            <a:avLst/>
          </a:prstGeom>
          <a:solidFill>
            <a:srgbClr val="990099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65" name="Text Box 15"/>
          <p:cNvSpPr txBox="1">
            <a:spLocks noChangeArrowheads="1"/>
          </p:cNvSpPr>
          <p:nvPr/>
        </p:nvSpPr>
        <p:spPr bwMode="auto">
          <a:xfrm>
            <a:off x="4583113" y="2006600"/>
            <a:ext cx="515937" cy="460375"/>
          </a:xfrm>
          <a:prstGeom prst="rect">
            <a:avLst/>
          </a:prstGeom>
          <a:solidFill>
            <a:srgbClr val="FFFFFF"/>
          </a:solidFill>
          <a:ln w="19080">
            <a:solidFill>
              <a:srgbClr val="990099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i="1">
                <a:solidFill>
                  <a:srgbClr val="990099"/>
                </a:solidFill>
              </a:rPr>
              <a:t>x</a:t>
            </a:r>
            <a:r>
              <a:rPr lang="en-US" i="1" baseline="30000">
                <a:solidFill>
                  <a:srgbClr val="990099"/>
                </a:solidFill>
              </a:rPr>
              <a:t>-</a:t>
            </a:r>
          </a:p>
        </p:txBody>
      </p:sp>
      <p:sp>
        <p:nvSpPr>
          <p:cNvPr id="57366" name="Oval 16"/>
          <p:cNvSpPr>
            <a:spLocks noChangeArrowheads="1"/>
          </p:cNvSpPr>
          <p:nvPr/>
        </p:nvSpPr>
        <p:spPr bwMode="auto">
          <a:xfrm>
            <a:off x="4189413" y="1460500"/>
            <a:ext cx="76200" cy="76200"/>
          </a:xfrm>
          <a:prstGeom prst="ellipse">
            <a:avLst/>
          </a:prstGeom>
          <a:solidFill>
            <a:srgbClr val="CC33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67" name="Text Box 17"/>
          <p:cNvSpPr txBox="1">
            <a:spLocks noChangeArrowheads="1"/>
          </p:cNvSpPr>
          <p:nvPr/>
        </p:nvSpPr>
        <p:spPr bwMode="auto">
          <a:xfrm>
            <a:off x="4300538" y="1022350"/>
            <a:ext cx="515937" cy="460375"/>
          </a:xfrm>
          <a:prstGeom prst="rect">
            <a:avLst/>
          </a:prstGeom>
          <a:solidFill>
            <a:srgbClr val="FFFFFF"/>
          </a:solidFill>
          <a:ln w="19080">
            <a:solidFill>
              <a:srgbClr val="CC33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i="1">
                <a:solidFill>
                  <a:srgbClr val="CC3300"/>
                </a:solidFill>
              </a:rPr>
              <a:t>x</a:t>
            </a:r>
            <a:r>
              <a:rPr lang="en-US" i="1" baseline="30000">
                <a:solidFill>
                  <a:srgbClr val="CC3300"/>
                </a:solidFill>
              </a:rPr>
              <a:t>+</a:t>
            </a:r>
          </a:p>
        </p:txBody>
      </p:sp>
      <p:graphicFrame>
        <p:nvGraphicFramePr>
          <p:cNvPr id="57347" name="Object 3"/>
          <p:cNvGraphicFramePr>
            <a:graphicFrameLocks noChangeAspect="1"/>
          </p:cNvGraphicFramePr>
          <p:nvPr/>
        </p:nvGraphicFramePr>
        <p:xfrm>
          <a:off x="5172075" y="4171950"/>
          <a:ext cx="290512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93760" imgH="457200" progId="Equation.3">
                  <p:embed/>
                </p:oleObj>
              </mc:Choice>
              <mc:Fallback>
                <p:oleObj name="Equation" r:id="rId3" imgW="1193760" imgH="457200" progId="Equation.3">
                  <p:embed/>
                  <p:pic>
                    <p:nvPicPr>
                      <p:cNvPr id="573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2075" y="4171950"/>
                        <a:ext cx="2905125" cy="1111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8" name="Object 4"/>
          <p:cNvGraphicFramePr>
            <a:graphicFrameLocks noChangeAspect="1"/>
          </p:cNvGraphicFramePr>
          <p:nvPr/>
        </p:nvGraphicFramePr>
        <p:xfrm>
          <a:off x="5038725" y="3308350"/>
          <a:ext cx="265747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91880" imgH="241200" progId="Equation.3">
                  <p:embed/>
                </p:oleObj>
              </mc:Choice>
              <mc:Fallback>
                <p:oleObj name="Equation" r:id="rId5" imgW="1091880" imgH="241200" progId="Equation.3">
                  <p:embed/>
                  <p:pic>
                    <p:nvPicPr>
                      <p:cNvPr id="573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8725" y="3308350"/>
                        <a:ext cx="2657475" cy="585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9" name="Object 5"/>
          <p:cNvGraphicFramePr>
            <a:graphicFrameLocks noChangeAspect="1"/>
          </p:cNvGraphicFramePr>
          <p:nvPr/>
        </p:nvGraphicFramePr>
        <p:xfrm>
          <a:off x="7840663" y="842963"/>
          <a:ext cx="72072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3880" imgH="418680" progId="Equation.3">
                  <p:embed/>
                </p:oleObj>
              </mc:Choice>
              <mc:Fallback>
                <p:oleObj name="Equation" r:id="rId7" imgW="443880" imgH="418680" progId="Equation.3">
                  <p:embed/>
                  <p:pic>
                    <p:nvPicPr>
                      <p:cNvPr id="573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0663" y="842963"/>
                        <a:ext cx="720725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">
            <a:extLst>
              <a:ext uri="{FF2B5EF4-FFF2-40B4-BE49-F238E27FC236}">
                <a16:creationId xmlns:a16="http://schemas.microsoft.com/office/drawing/2014/main" id="{FFECDAB2-2F88-4681-A583-5943511985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776552"/>
              </p:ext>
            </p:extLst>
          </p:nvPr>
        </p:nvGraphicFramePr>
        <p:xfrm>
          <a:off x="823913" y="5557838"/>
          <a:ext cx="133350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9" imgW="571320" imgH="393480" progId="Equation.3">
                  <p:embed/>
                </p:oleObj>
              </mc:Choice>
              <mc:Fallback>
                <p:oleObj name="Équation" r:id="rId9" imgW="571320" imgH="393480" progId="Equation.3">
                  <p:embed/>
                  <p:pic>
                    <p:nvPicPr>
                      <p:cNvPr id="573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913" y="5557838"/>
                        <a:ext cx="1333500" cy="919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93465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/>
              <a:t>Copyright © 2001, 2003, Andrew W. Moore</a:t>
            </a:r>
          </a:p>
        </p:txBody>
      </p:sp>
      <p:sp>
        <p:nvSpPr>
          <p:cNvPr id="5939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76200"/>
            <a:ext cx="8534400" cy="6858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3600" dirty="0"/>
              <a:t>Learning the Maximum </a:t>
            </a:r>
            <a:r>
              <a:rPr lang="fr-FR" sz="3600" dirty="0" err="1"/>
              <a:t>Margin</a:t>
            </a:r>
            <a:r>
              <a:rPr lang="fr-FR" sz="3600" dirty="0"/>
              <a:t> Classifier</a:t>
            </a:r>
          </a:p>
        </p:txBody>
      </p:sp>
      <p:sp>
        <p:nvSpPr>
          <p:cNvPr id="5939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56032" y="3147520"/>
            <a:ext cx="8616950" cy="3324225"/>
          </a:xfrm>
        </p:spPr>
        <p:txBody>
          <a:bodyPr>
            <a:normAutofit fontScale="92500" lnSpcReduction="20000"/>
          </a:bodyPr>
          <a:lstStyle/>
          <a:p>
            <a:pPr marL="341313" indent="-341313">
              <a:spcBef>
                <a:spcPts val="600"/>
              </a:spcBef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dirty="0" err="1"/>
              <a:t>Given</a:t>
            </a:r>
            <a:r>
              <a:rPr lang="fr-FR" dirty="0"/>
              <a:t> a </a:t>
            </a:r>
            <a:r>
              <a:rPr lang="fr-FR" dirty="0" err="1"/>
              <a:t>guess</a:t>
            </a:r>
            <a:r>
              <a:rPr lang="fr-FR" dirty="0"/>
              <a:t> of </a:t>
            </a:r>
            <a:r>
              <a:rPr lang="fr-FR" b="1" i="1" dirty="0"/>
              <a:t>w</a:t>
            </a:r>
            <a:r>
              <a:rPr lang="fr-FR" dirty="0"/>
              <a:t> and </a:t>
            </a:r>
            <a:r>
              <a:rPr lang="fr-FR" i="1" dirty="0"/>
              <a:t>b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can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whether</a:t>
            </a:r>
            <a:r>
              <a:rPr lang="fr-FR" dirty="0"/>
              <a:t> all data points in the correct </a:t>
            </a:r>
            <a:r>
              <a:rPr lang="fr-FR" dirty="0" err="1"/>
              <a:t>half</a:t>
            </a:r>
            <a:r>
              <a:rPr lang="fr-FR" dirty="0"/>
              <a:t>-planes</a:t>
            </a:r>
          </a:p>
          <a:p>
            <a:pPr marL="341313" indent="-341313">
              <a:spcBef>
                <a:spcPts val="600"/>
              </a:spcBef>
              <a:buSzPct val="60000"/>
              <a:buFont typeface="Tahoma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width</a:t>
            </a:r>
            <a:r>
              <a:rPr lang="fr-FR" dirty="0"/>
              <a:t> of the </a:t>
            </a:r>
            <a:r>
              <a:rPr lang="fr-FR" dirty="0" err="1"/>
              <a:t>margin</a:t>
            </a:r>
            <a:endParaRPr lang="fr-FR" dirty="0"/>
          </a:p>
          <a:p>
            <a:pPr marL="341313" indent="-341313">
              <a:spcBef>
                <a:spcPts val="600"/>
              </a:spcBef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dirty="0"/>
              <a:t>So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write</a:t>
            </a:r>
            <a:r>
              <a:rPr lang="fr-FR" dirty="0"/>
              <a:t> a program to </a:t>
            </a:r>
            <a:r>
              <a:rPr lang="fr-FR" dirty="0" err="1"/>
              <a:t>search</a:t>
            </a:r>
            <a:r>
              <a:rPr lang="fr-FR" dirty="0"/>
              <a:t> the </a:t>
            </a:r>
            <a:r>
              <a:rPr lang="fr-FR" dirty="0" err="1"/>
              <a:t>space</a:t>
            </a:r>
            <a:r>
              <a:rPr lang="fr-FR" dirty="0"/>
              <a:t> of </a:t>
            </a:r>
            <a:r>
              <a:rPr lang="fr-FR" b="1" dirty="0" err="1"/>
              <a:t>w</a:t>
            </a:r>
            <a:r>
              <a:rPr lang="fr-FR" dirty="0" err="1"/>
              <a:t>’s</a:t>
            </a:r>
            <a:r>
              <a:rPr lang="fr-FR" dirty="0"/>
              <a:t> and </a:t>
            </a:r>
            <a:r>
              <a:rPr lang="fr-FR" i="1" dirty="0" err="1"/>
              <a:t>b</a:t>
            </a:r>
            <a:r>
              <a:rPr lang="fr-FR" dirty="0" err="1"/>
              <a:t>’s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widest</a:t>
            </a:r>
            <a:r>
              <a:rPr lang="fr-FR" dirty="0"/>
              <a:t> </a:t>
            </a:r>
            <a:r>
              <a:rPr lang="fr-FR" dirty="0" err="1"/>
              <a:t>margin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matches all the </a:t>
            </a:r>
            <a:r>
              <a:rPr lang="fr-FR" dirty="0" err="1"/>
              <a:t>datapoints</a:t>
            </a:r>
            <a:r>
              <a:rPr lang="fr-FR" dirty="0"/>
              <a:t>. </a:t>
            </a:r>
            <a:r>
              <a:rPr lang="fr-FR" i="1" dirty="0">
                <a:solidFill>
                  <a:srgbClr val="009900"/>
                </a:solidFill>
              </a:rPr>
              <a:t>How?</a:t>
            </a:r>
          </a:p>
          <a:p>
            <a:pPr marL="341313" indent="-341313">
              <a:spcBef>
                <a:spcPts val="600"/>
              </a:spcBef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fr-FR" dirty="0">
                <a:solidFill>
                  <a:srgbClr val="009900"/>
                </a:solidFill>
              </a:rPr>
              <a:t>Gradient </a:t>
            </a:r>
            <a:r>
              <a:rPr lang="fr-FR" dirty="0" err="1">
                <a:solidFill>
                  <a:srgbClr val="009900"/>
                </a:solidFill>
              </a:rPr>
              <a:t>descent</a:t>
            </a:r>
            <a:r>
              <a:rPr lang="fr-FR" dirty="0">
                <a:solidFill>
                  <a:srgbClr val="009900"/>
                </a:solidFill>
              </a:rPr>
              <a:t>? </a:t>
            </a:r>
            <a:r>
              <a:rPr lang="fr-FR" dirty="0" err="1">
                <a:solidFill>
                  <a:srgbClr val="009900"/>
                </a:solidFill>
              </a:rPr>
              <a:t>Simulated</a:t>
            </a:r>
            <a:r>
              <a:rPr lang="fr-FR" dirty="0">
                <a:solidFill>
                  <a:srgbClr val="009900"/>
                </a:solidFill>
              </a:rPr>
              <a:t> </a:t>
            </a:r>
            <a:r>
              <a:rPr lang="fr-FR" dirty="0" err="1">
                <a:solidFill>
                  <a:srgbClr val="009900"/>
                </a:solidFill>
              </a:rPr>
              <a:t>Annealing</a:t>
            </a:r>
            <a:r>
              <a:rPr lang="fr-FR" dirty="0">
                <a:solidFill>
                  <a:srgbClr val="009900"/>
                </a:solidFill>
              </a:rPr>
              <a:t>? Matrix Inversion? EM? </a:t>
            </a:r>
            <a:r>
              <a:rPr lang="fr-FR" dirty="0" err="1">
                <a:solidFill>
                  <a:srgbClr val="009900"/>
                </a:solidFill>
              </a:rPr>
              <a:t>Newton’s</a:t>
            </a:r>
            <a:r>
              <a:rPr lang="fr-FR" dirty="0">
                <a:solidFill>
                  <a:srgbClr val="009900"/>
                </a:solidFill>
              </a:rPr>
              <a:t> Method?</a:t>
            </a:r>
          </a:p>
        </p:txBody>
      </p:sp>
      <p:sp>
        <p:nvSpPr>
          <p:cNvPr id="59398" name="Line 3"/>
          <p:cNvSpPr>
            <a:spLocks noChangeShapeType="1"/>
          </p:cNvSpPr>
          <p:nvPr/>
        </p:nvSpPr>
        <p:spPr bwMode="auto">
          <a:xfrm flipV="1">
            <a:off x="2451100" y="1041400"/>
            <a:ext cx="2655888" cy="1336675"/>
          </a:xfrm>
          <a:prstGeom prst="line">
            <a:avLst/>
          </a:prstGeom>
          <a:noFill/>
          <a:ln w="126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399" name="Line 4"/>
          <p:cNvSpPr>
            <a:spLocks noChangeShapeType="1"/>
          </p:cNvSpPr>
          <p:nvPr/>
        </p:nvSpPr>
        <p:spPr bwMode="auto">
          <a:xfrm flipV="1">
            <a:off x="2595563" y="1331913"/>
            <a:ext cx="2655887" cy="1336675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0" name="Line 5"/>
          <p:cNvSpPr>
            <a:spLocks noChangeShapeType="1"/>
          </p:cNvSpPr>
          <p:nvPr/>
        </p:nvSpPr>
        <p:spPr bwMode="auto">
          <a:xfrm flipV="1">
            <a:off x="2741613" y="1620838"/>
            <a:ext cx="2655887" cy="1336675"/>
          </a:xfrm>
          <a:prstGeom prst="line">
            <a:avLst/>
          </a:prstGeom>
          <a:noFill/>
          <a:ln w="12600">
            <a:solidFill>
              <a:srgbClr val="3333CC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1" name="Text Box 6"/>
          <p:cNvSpPr txBox="1">
            <a:spLocks noChangeArrowheads="1"/>
          </p:cNvSpPr>
          <p:nvPr/>
        </p:nvSpPr>
        <p:spPr bwMode="auto">
          <a:xfrm rot="-1620000">
            <a:off x="1752600" y="1220788"/>
            <a:ext cx="3048000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FF0000"/>
                </a:solidFill>
              </a:rPr>
              <a:t>“Predict Class = +1” zone</a:t>
            </a:r>
          </a:p>
        </p:txBody>
      </p:sp>
      <p:sp>
        <p:nvSpPr>
          <p:cNvPr id="59402" name="Text Box 7"/>
          <p:cNvSpPr txBox="1">
            <a:spLocks noChangeArrowheads="1"/>
          </p:cNvSpPr>
          <p:nvPr/>
        </p:nvSpPr>
        <p:spPr bwMode="auto">
          <a:xfrm rot="-1620000">
            <a:off x="2827338" y="2243138"/>
            <a:ext cx="2887662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3333CC"/>
                </a:solidFill>
              </a:rPr>
              <a:t>“Predict Class = -1” zone</a:t>
            </a:r>
          </a:p>
        </p:txBody>
      </p:sp>
      <p:sp>
        <p:nvSpPr>
          <p:cNvPr id="59403" name="Text Box 8"/>
          <p:cNvSpPr txBox="1">
            <a:spLocks noChangeArrowheads="1"/>
          </p:cNvSpPr>
          <p:nvPr/>
        </p:nvSpPr>
        <p:spPr bwMode="auto">
          <a:xfrm rot="-1800000">
            <a:off x="1598613" y="2439988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FF0000"/>
                </a:solidFill>
              </a:rPr>
              <a:t>wx+b=1</a:t>
            </a:r>
          </a:p>
        </p:txBody>
      </p:sp>
      <p:sp>
        <p:nvSpPr>
          <p:cNvPr id="59404" name="Text Box 9"/>
          <p:cNvSpPr txBox="1">
            <a:spLocks noChangeArrowheads="1"/>
          </p:cNvSpPr>
          <p:nvPr/>
        </p:nvSpPr>
        <p:spPr bwMode="auto">
          <a:xfrm rot="-1800000">
            <a:off x="1752600" y="2709863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000000"/>
                </a:solidFill>
              </a:rPr>
              <a:t>wx+b=0</a:t>
            </a:r>
          </a:p>
        </p:txBody>
      </p:sp>
      <p:sp>
        <p:nvSpPr>
          <p:cNvPr id="59405" name="Text Box 10"/>
          <p:cNvSpPr txBox="1">
            <a:spLocks noChangeArrowheads="1"/>
          </p:cNvSpPr>
          <p:nvPr/>
        </p:nvSpPr>
        <p:spPr bwMode="auto">
          <a:xfrm rot="-1800000">
            <a:off x="1903413" y="2954338"/>
            <a:ext cx="99060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ts val="875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400">
                <a:solidFill>
                  <a:srgbClr val="3333CC"/>
                </a:solidFill>
              </a:rPr>
              <a:t>wx+b=-1</a:t>
            </a:r>
          </a:p>
        </p:txBody>
      </p:sp>
      <p:sp>
        <p:nvSpPr>
          <p:cNvPr id="59406" name="Line 11"/>
          <p:cNvSpPr>
            <a:spLocks noChangeShapeType="1"/>
          </p:cNvSpPr>
          <p:nvPr/>
        </p:nvSpPr>
        <p:spPr bwMode="auto">
          <a:xfrm>
            <a:off x="5170488" y="1019175"/>
            <a:ext cx="327025" cy="5984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7" name="Text Box 12"/>
          <p:cNvSpPr txBox="1">
            <a:spLocks noChangeArrowheads="1"/>
          </p:cNvSpPr>
          <p:nvPr/>
        </p:nvSpPr>
        <p:spPr bwMode="auto">
          <a:xfrm>
            <a:off x="5286375" y="973138"/>
            <a:ext cx="2592388" cy="3984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2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i="1">
                <a:solidFill>
                  <a:srgbClr val="000000"/>
                </a:solidFill>
              </a:rPr>
              <a:t>M =</a:t>
            </a:r>
            <a:r>
              <a:rPr lang="en-US" sz="2000">
                <a:solidFill>
                  <a:srgbClr val="000000"/>
                </a:solidFill>
              </a:rPr>
              <a:t> Margin Width =</a:t>
            </a:r>
          </a:p>
        </p:txBody>
      </p:sp>
      <p:sp>
        <p:nvSpPr>
          <p:cNvPr id="59408" name="Oval 13"/>
          <p:cNvSpPr>
            <a:spLocks noChangeArrowheads="1"/>
          </p:cNvSpPr>
          <p:nvPr/>
        </p:nvSpPr>
        <p:spPr bwMode="auto">
          <a:xfrm>
            <a:off x="4483100" y="2022475"/>
            <a:ext cx="76200" cy="76200"/>
          </a:xfrm>
          <a:prstGeom prst="ellipse">
            <a:avLst/>
          </a:prstGeom>
          <a:solidFill>
            <a:srgbClr val="990099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409" name="Text Box 14"/>
          <p:cNvSpPr txBox="1">
            <a:spLocks noChangeArrowheads="1"/>
          </p:cNvSpPr>
          <p:nvPr/>
        </p:nvSpPr>
        <p:spPr bwMode="auto">
          <a:xfrm>
            <a:off x="4583113" y="2006600"/>
            <a:ext cx="515937" cy="460375"/>
          </a:xfrm>
          <a:prstGeom prst="rect">
            <a:avLst/>
          </a:prstGeom>
          <a:solidFill>
            <a:srgbClr val="FFFFFF"/>
          </a:solidFill>
          <a:ln w="19080">
            <a:solidFill>
              <a:srgbClr val="990099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i="1">
                <a:solidFill>
                  <a:srgbClr val="990099"/>
                </a:solidFill>
              </a:rPr>
              <a:t>x</a:t>
            </a:r>
            <a:r>
              <a:rPr lang="en-US" i="1" baseline="30000">
                <a:solidFill>
                  <a:srgbClr val="990099"/>
                </a:solidFill>
              </a:rPr>
              <a:t>-</a:t>
            </a:r>
          </a:p>
        </p:txBody>
      </p:sp>
      <p:sp>
        <p:nvSpPr>
          <p:cNvPr id="59410" name="Oval 15"/>
          <p:cNvSpPr>
            <a:spLocks noChangeArrowheads="1"/>
          </p:cNvSpPr>
          <p:nvPr/>
        </p:nvSpPr>
        <p:spPr bwMode="auto">
          <a:xfrm>
            <a:off x="4189413" y="1460500"/>
            <a:ext cx="76200" cy="76200"/>
          </a:xfrm>
          <a:prstGeom prst="ellipse">
            <a:avLst/>
          </a:prstGeom>
          <a:solidFill>
            <a:srgbClr val="CC33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411" name="Text Box 16"/>
          <p:cNvSpPr txBox="1">
            <a:spLocks noChangeArrowheads="1"/>
          </p:cNvSpPr>
          <p:nvPr/>
        </p:nvSpPr>
        <p:spPr bwMode="auto">
          <a:xfrm>
            <a:off x="4300538" y="1022350"/>
            <a:ext cx="515937" cy="460375"/>
          </a:xfrm>
          <a:prstGeom prst="rect">
            <a:avLst/>
          </a:prstGeom>
          <a:solidFill>
            <a:srgbClr val="FFFFFF"/>
          </a:solidFill>
          <a:ln w="19080">
            <a:solidFill>
              <a:srgbClr val="CC33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i="1">
                <a:solidFill>
                  <a:srgbClr val="CC3300"/>
                </a:solidFill>
              </a:rPr>
              <a:t>x</a:t>
            </a:r>
            <a:r>
              <a:rPr lang="en-US" i="1" baseline="30000">
                <a:solidFill>
                  <a:srgbClr val="CC3300"/>
                </a:solidFill>
              </a:rPr>
              <a:t>+</a:t>
            </a:r>
          </a:p>
        </p:txBody>
      </p:sp>
      <p:graphicFrame>
        <p:nvGraphicFramePr>
          <p:cNvPr id="59394" name="Object 2"/>
          <p:cNvGraphicFramePr>
            <a:graphicFrameLocks noChangeAspect="1"/>
          </p:cNvGraphicFramePr>
          <p:nvPr/>
        </p:nvGraphicFramePr>
        <p:xfrm>
          <a:off x="7840663" y="842963"/>
          <a:ext cx="72072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43880" imgH="418680" progId="Equation.3">
                  <p:embed/>
                </p:oleObj>
              </mc:Choice>
              <mc:Fallback>
                <p:oleObj name="Equation" r:id="rId3" imgW="443880" imgH="418680" progId="Equation.3">
                  <p:embed/>
                  <p:pic>
                    <p:nvPicPr>
                      <p:cNvPr id="593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0663" y="842963"/>
                        <a:ext cx="720725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7709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Learning </a:t>
            </a:r>
            <a:r>
              <a:rPr lang="fr-FR" dirty="0" err="1"/>
              <a:t>SVMs</a:t>
            </a:r>
            <a:endParaRPr lang="fr-FR" dirty="0"/>
          </a:p>
        </p:txBody>
      </p:sp>
      <p:sp>
        <p:nvSpPr>
          <p:cNvPr id="61443" name="Content Placeholder 8"/>
          <p:cNvSpPr>
            <a:spLocks noGrp="1"/>
          </p:cNvSpPr>
          <p:nvPr>
            <p:ph idx="1"/>
          </p:nvPr>
        </p:nvSpPr>
        <p:spPr>
          <a:xfrm>
            <a:off x="301752" y="1527047"/>
            <a:ext cx="5946648" cy="4878515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Trick #1: Just </a:t>
            </a:r>
            <a:r>
              <a:rPr lang="fr-FR" dirty="0" err="1"/>
              <a:t>find</a:t>
            </a:r>
            <a:r>
              <a:rPr lang="fr-FR" dirty="0"/>
              <a:t> the points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closest</a:t>
            </a:r>
            <a:r>
              <a:rPr lang="fr-FR" dirty="0"/>
              <a:t> to the optimal </a:t>
            </a:r>
            <a:r>
              <a:rPr lang="fr-FR" dirty="0" err="1"/>
              <a:t>separating</a:t>
            </a:r>
            <a:r>
              <a:rPr lang="fr-FR" dirty="0"/>
              <a:t> plane (the “support </a:t>
            </a:r>
            <a:r>
              <a:rPr lang="fr-FR" dirty="0" err="1"/>
              <a:t>vectors</a:t>
            </a:r>
            <a:r>
              <a:rPr lang="fr-FR" dirty="0"/>
              <a:t>”) and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those</a:t>
            </a:r>
            <a:r>
              <a:rPr lang="fr-FR" dirty="0"/>
              <a:t> instances.</a:t>
            </a:r>
          </a:p>
          <a:p>
            <a:r>
              <a:rPr lang="fr-FR" dirty="0"/>
              <a:t>Trick #2: </a:t>
            </a:r>
            <a:r>
              <a:rPr lang="fr-FR" dirty="0" err="1"/>
              <a:t>Represent</a:t>
            </a:r>
            <a:r>
              <a:rPr lang="fr-FR" dirty="0"/>
              <a:t> as a </a:t>
            </a:r>
            <a:r>
              <a:rPr lang="fr-FR" dirty="0" err="1"/>
              <a:t>quadratic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, and use </a:t>
            </a:r>
            <a:r>
              <a:rPr lang="fr-FR" dirty="0" err="1"/>
              <a:t>quadratic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techniques.</a:t>
            </a:r>
          </a:p>
          <a:p>
            <a:r>
              <a:rPr lang="fr-FR" dirty="0"/>
              <a:t>Trick #3 (the “kernel trick”):  </a:t>
            </a:r>
          </a:p>
          <a:p>
            <a:pPr lvl="1"/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represent</a:t>
            </a:r>
            <a:r>
              <a:rPr lang="fr-FR" dirty="0"/>
              <a:t> the data </a:t>
            </a:r>
            <a:r>
              <a:rPr lang="fr-FR" dirty="0" err="1"/>
              <a:t>using</a:t>
            </a:r>
            <a:r>
              <a:rPr lang="fr-FR" dirty="0"/>
              <a:t> a high-</a:t>
            </a:r>
            <a:r>
              <a:rPr lang="fr-FR" dirty="0" err="1"/>
              <a:t>dimensional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constructed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set of </a:t>
            </a:r>
            <a:r>
              <a:rPr lang="fr-FR" i="1" dirty="0"/>
              <a:t>basis </a:t>
            </a:r>
            <a:r>
              <a:rPr lang="fr-FR" i="1" dirty="0" err="1"/>
              <a:t>functions</a:t>
            </a:r>
            <a:r>
              <a:rPr lang="fr-FR" i="1" dirty="0"/>
              <a:t> </a:t>
            </a:r>
            <a:r>
              <a:rPr lang="fr-FR" dirty="0"/>
              <a:t>(polynomial and </a:t>
            </a:r>
            <a:r>
              <a:rPr lang="fr-FR" dirty="0" err="1"/>
              <a:t>Gaussian</a:t>
            </a:r>
            <a:r>
              <a:rPr lang="fr-FR" dirty="0"/>
              <a:t> combinations of the base </a:t>
            </a:r>
            <a:r>
              <a:rPr lang="fr-FR" dirty="0" err="1"/>
              <a:t>features</a:t>
            </a:r>
            <a:r>
              <a:rPr lang="fr-FR" dirty="0"/>
              <a:t> are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).  </a:t>
            </a:r>
          </a:p>
          <a:p>
            <a:pPr lvl="1"/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a </a:t>
            </a:r>
            <a:r>
              <a:rPr lang="fr-FR" dirty="0" err="1"/>
              <a:t>separating</a:t>
            </a:r>
            <a:r>
              <a:rPr lang="fr-FR" dirty="0"/>
              <a:t> plane / SVM in </a:t>
            </a:r>
            <a:r>
              <a:rPr lang="fr-FR" dirty="0" err="1"/>
              <a:t>that</a:t>
            </a:r>
            <a:r>
              <a:rPr lang="fr-FR" dirty="0"/>
              <a:t> high-</a:t>
            </a:r>
            <a:r>
              <a:rPr lang="fr-FR" dirty="0" err="1"/>
              <a:t>dimensional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Voila:  A </a:t>
            </a:r>
            <a:r>
              <a:rPr lang="fr-FR" dirty="0" err="1"/>
              <a:t>nonlinear</a:t>
            </a:r>
            <a:r>
              <a:rPr lang="fr-FR" dirty="0"/>
              <a:t> classifier!</a:t>
            </a:r>
          </a:p>
        </p:txBody>
      </p:sp>
      <p:sp>
        <p:nvSpPr>
          <p:cNvPr id="6144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CD559B3-B542-4685-B151-6D934FCD97D4}" type="slidenum">
              <a:rPr lang="en-US"/>
              <a:pPr/>
              <a:t>75</a:t>
            </a:fld>
            <a:endParaRPr lang="en-US"/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F8E1C286-542E-44AE-A36F-68B7DABF2D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84" y="3966304"/>
            <a:ext cx="2954657" cy="117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281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/>
              <a:t>Copyright © 2001, 2003, Andrew W. Moore</a:t>
            </a:r>
          </a:p>
        </p:txBody>
      </p:sp>
      <p:sp>
        <p:nvSpPr>
          <p:cNvPr id="6246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58738"/>
            <a:ext cx="8534400" cy="703262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dirty="0"/>
              <a:t>Common SVM basis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62469" name="Text Box 2"/>
          <p:cNvSpPr txBox="1">
            <a:spLocks noChangeArrowheads="1"/>
          </p:cNvSpPr>
          <p:nvPr/>
        </p:nvSpPr>
        <p:spPr bwMode="auto">
          <a:xfrm>
            <a:off x="457200" y="1524000"/>
            <a:ext cx="8486775" cy="3171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7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800" b="1" i="1" dirty="0" err="1">
                <a:solidFill>
                  <a:srgbClr val="000000"/>
                </a:solidFill>
              </a:rPr>
              <a:t>z</a:t>
            </a:r>
            <a:r>
              <a:rPr lang="en-US" sz="2800" i="1" baseline="-25000" dirty="0" err="1">
                <a:solidFill>
                  <a:srgbClr val="000000"/>
                </a:solidFill>
              </a:rPr>
              <a:t>k</a:t>
            </a:r>
            <a:r>
              <a:rPr lang="en-US" sz="2800" i="1" dirty="0">
                <a:solidFill>
                  <a:srgbClr val="000000"/>
                </a:solidFill>
              </a:rPr>
              <a:t> = </a:t>
            </a:r>
            <a:r>
              <a:rPr lang="en-US" sz="2800" dirty="0">
                <a:solidFill>
                  <a:srgbClr val="000000"/>
                </a:solidFill>
              </a:rPr>
              <a:t>( polynomial terms of </a:t>
            </a:r>
            <a:r>
              <a:rPr lang="en-US" sz="2800" b="1" i="1" dirty="0" err="1">
                <a:solidFill>
                  <a:srgbClr val="000000"/>
                </a:solidFill>
              </a:rPr>
              <a:t>x</a:t>
            </a:r>
            <a:r>
              <a:rPr lang="en-US" sz="2800" i="1" baseline="-25000" dirty="0" err="1">
                <a:solidFill>
                  <a:srgbClr val="000000"/>
                </a:solidFill>
              </a:rPr>
              <a:t>k</a:t>
            </a:r>
            <a:r>
              <a:rPr lang="en-US" sz="2800" dirty="0">
                <a:solidFill>
                  <a:srgbClr val="000000"/>
                </a:solidFill>
              </a:rPr>
              <a:t> of degree 1 to </a:t>
            </a:r>
            <a:r>
              <a:rPr lang="en-US" sz="2800" i="1" dirty="0">
                <a:solidFill>
                  <a:srgbClr val="000000"/>
                </a:solidFill>
              </a:rPr>
              <a:t>q</a:t>
            </a:r>
            <a:r>
              <a:rPr lang="en-US" sz="2800" dirty="0">
                <a:solidFill>
                  <a:srgbClr val="000000"/>
                </a:solidFill>
              </a:rPr>
              <a:t> )</a:t>
            </a:r>
          </a:p>
          <a:p>
            <a:pPr>
              <a:spcBef>
                <a:spcPts val="17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800" b="1" i="1" dirty="0" err="1">
                <a:solidFill>
                  <a:srgbClr val="000000"/>
                </a:solidFill>
              </a:rPr>
              <a:t>z</a:t>
            </a:r>
            <a:r>
              <a:rPr lang="en-US" sz="2800" i="1" baseline="-25000" dirty="0" err="1">
                <a:solidFill>
                  <a:srgbClr val="000000"/>
                </a:solidFill>
              </a:rPr>
              <a:t>k</a:t>
            </a:r>
            <a:r>
              <a:rPr lang="en-US" sz="2800" i="1" dirty="0">
                <a:solidFill>
                  <a:srgbClr val="000000"/>
                </a:solidFill>
              </a:rPr>
              <a:t> = </a:t>
            </a:r>
            <a:r>
              <a:rPr lang="en-US" sz="2800" dirty="0">
                <a:solidFill>
                  <a:srgbClr val="000000"/>
                </a:solidFill>
              </a:rPr>
              <a:t>( radial basis functions of </a:t>
            </a:r>
            <a:r>
              <a:rPr lang="en-US" sz="2800" b="1" i="1" dirty="0" err="1">
                <a:solidFill>
                  <a:srgbClr val="000000"/>
                </a:solidFill>
              </a:rPr>
              <a:t>x</a:t>
            </a:r>
            <a:r>
              <a:rPr lang="en-US" sz="2800" i="1" baseline="-25000" dirty="0" err="1">
                <a:solidFill>
                  <a:srgbClr val="000000"/>
                </a:solidFill>
              </a:rPr>
              <a:t>k</a:t>
            </a:r>
            <a:r>
              <a:rPr lang="en-US" sz="2800" dirty="0">
                <a:solidFill>
                  <a:srgbClr val="000000"/>
                </a:solidFill>
              </a:rPr>
              <a:t> )</a:t>
            </a:r>
          </a:p>
          <a:p>
            <a:pPr>
              <a:spcBef>
                <a:spcPts val="17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sz="2800" dirty="0">
              <a:solidFill>
                <a:srgbClr val="000000"/>
              </a:solidFill>
            </a:endParaRPr>
          </a:p>
          <a:p>
            <a:pPr>
              <a:spcBef>
                <a:spcPts val="17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sz="2800" b="1" i="1" dirty="0">
              <a:solidFill>
                <a:srgbClr val="000000"/>
              </a:solidFill>
            </a:endParaRPr>
          </a:p>
          <a:p>
            <a:pPr>
              <a:spcBef>
                <a:spcPts val="1750"/>
              </a:spcBef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800" b="1" i="1" dirty="0" err="1">
                <a:solidFill>
                  <a:srgbClr val="000000"/>
                </a:solidFill>
              </a:rPr>
              <a:t>z</a:t>
            </a:r>
            <a:r>
              <a:rPr lang="en-US" sz="2800" i="1" baseline="-25000" dirty="0" err="1">
                <a:solidFill>
                  <a:srgbClr val="000000"/>
                </a:solidFill>
              </a:rPr>
              <a:t>k</a:t>
            </a:r>
            <a:r>
              <a:rPr lang="en-US" sz="2800" i="1" dirty="0">
                <a:solidFill>
                  <a:srgbClr val="000000"/>
                </a:solidFill>
              </a:rPr>
              <a:t> = </a:t>
            </a:r>
            <a:r>
              <a:rPr lang="en-US" sz="2800" dirty="0">
                <a:solidFill>
                  <a:srgbClr val="000000"/>
                </a:solidFill>
              </a:rPr>
              <a:t>( sigmoid functions of </a:t>
            </a:r>
            <a:r>
              <a:rPr lang="en-US" sz="2800" b="1" i="1" dirty="0" err="1">
                <a:solidFill>
                  <a:srgbClr val="000000"/>
                </a:solidFill>
              </a:rPr>
              <a:t>x</a:t>
            </a:r>
            <a:r>
              <a:rPr lang="en-US" sz="2800" i="1" baseline="-25000" dirty="0" err="1">
                <a:solidFill>
                  <a:srgbClr val="000000"/>
                </a:solidFill>
              </a:rPr>
              <a:t>k</a:t>
            </a:r>
            <a:r>
              <a:rPr lang="en-US" sz="2800" dirty="0">
                <a:solidFill>
                  <a:srgbClr val="000000"/>
                </a:solidFill>
              </a:rPr>
              <a:t> )</a:t>
            </a:r>
          </a:p>
        </p:txBody>
      </p:sp>
      <p:graphicFrame>
        <p:nvGraphicFramePr>
          <p:cNvPr id="6246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814156"/>
              </p:ext>
            </p:extLst>
          </p:nvPr>
        </p:nvGraphicFramePr>
        <p:xfrm>
          <a:off x="609600" y="2743200"/>
          <a:ext cx="573405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23800" imgH="482400" progId="Equation.3">
                  <p:embed/>
                </p:oleObj>
              </mc:Choice>
              <mc:Fallback>
                <p:oleObj name="Equation" r:id="rId3" imgW="2323800" imgH="482400" progId="Equation.3">
                  <p:embed/>
                  <p:pic>
                    <p:nvPicPr>
                      <p:cNvPr id="624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743200"/>
                        <a:ext cx="5734050" cy="1190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90211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/>
              <a:t>Copyright © 2001, 2003, Andrew W. Moore</a:t>
            </a:r>
          </a:p>
        </p:txBody>
      </p:sp>
      <p:sp>
        <p:nvSpPr>
          <p:cNvPr id="6451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-3175"/>
            <a:ext cx="8534400" cy="763588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dirty="0"/>
              <a:t>SVM Performance</a:t>
            </a:r>
          </a:p>
        </p:txBody>
      </p:sp>
      <p:sp>
        <p:nvSpPr>
          <p:cNvPr id="6451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524000"/>
            <a:ext cx="8574088" cy="4953000"/>
          </a:xfrm>
        </p:spPr>
        <p:txBody>
          <a:bodyPr/>
          <a:lstStyle/>
          <a:p>
            <a:pPr marL="341313" indent="-341313"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 err="1"/>
              <a:t>Anecdotally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indeed</a:t>
            </a:r>
            <a:r>
              <a:rPr lang="fr-FR" dirty="0"/>
              <a:t>.</a:t>
            </a:r>
          </a:p>
          <a:p>
            <a:pPr marL="615951" lvl="1" indent="-341313"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State of art in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domains</a:t>
            </a:r>
            <a:endParaRPr lang="fr-FR" dirty="0"/>
          </a:p>
          <a:p>
            <a:pPr marL="615951" lvl="1" indent="-341313"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Maths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understood</a:t>
            </a:r>
            <a:endParaRPr lang="fr-FR" dirty="0"/>
          </a:p>
          <a:p>
            <a:pPr marL="341313" indent="-341313">
              <a:buSzPct val="60000"/>
              <a:buFont typeface="Tahom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fr-FR" dirty="0"/>
              <a:t>There </a:t>
            </a:r>
            <a:r>
              <a:rPr lang="fr-FR" dirty="0" err="1"/>
              <a:t>was</a:t>
            </a:r>
            <a:r>
              <a:rPr lang="fr-FR" dirty="0"/>
              <a:t> a lot of excitement and </a:t>
            </a:r>
            <a:r>
              <a:rPr lang="fr-FR" dirty="0" err="1"/>
              <a:t>religious</a:t>
            </a:r>
            <a:r>
              <a:rPr lang="fr-FR" dirty="0"/>
              <a:t> </a:t>
            </a:r>
            <a:r>
              <a:rPr lang="fr-FR" dirty="0" err="1"/>
              <a:t>fervor</a:t>
            </a:r>
            <a:r>
              <a:rPr lang="fr-FR" dirty="0"/>
              <a:t> about </a:t>
            </a:r>
            <a:r>
              <a:rPr lang="fr-FR" dirty="0" err="1"/>
              <a:t>SVMs</a:t>
            </a:r>
            <a:r>
              <a:rPr lang="fr-FR" dirty="0"/>
              <a:t> </a:t>
            </a:r>
            <a:r>
              <a:rPr lang="fr-FR" dirty="0" err="1"/>
              <a:t>since</a:t>
            </a:r>
            <a:r>
              <a:rPr lang="fr-FR" dirty="0"/>
              <a:t> 2001.</a:t>
            </a:r>
          </a:p>
        </p:txBody>
      </p:sp>
    </p:spTree>
    <p:extLst>
      <p:ext uri="{BB962C8B-B14F-4D97-AF65-F5344CB8AC3E}">
        <p14:creationId xmlns:p14="http://schemas.microsoft.com/office/powerpoint/2010/main" val="4952206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BC3615-D0C3-46A0-81CF-C682F5491166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21508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10325"/>
            <a:ext cx="3581400" cy="36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</a:rPr>
              <a:t>IA 101</a:t>
            </a:r>
          </a:p>
        </p:txBody>
      </p:sp>
    </p:spTree>
    <p:extLst>
      <p:ext uri="{BB962C8B-B14F-4D97-AF65-F5344CB8AC3E}">
        <p14:creationId xmlns:p14="http://schemas.microsoft.com/office/powerpoint/2010/main" val="40012058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0DFC88-FDF5-45BB-B88F-AD66AB431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et logique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030F10-977D-4D0E-9A77-CA0E9F7F47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468439"/>
            <a:ext cx="5316283" cy="4941886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Jusque là: fonction (input) </a:t>
            </a:r>
            <a:r>
              <a:rPr lang="fr-FR" dirty="0">
                <a:sym typeface="Wingdings" panose="05000000000000000000" pitchFamily="2" charset="2"/>
              </a:rPr>
              <a:t> outputs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Exploration dans l’espace d’hypothèses</a:t>
            </a:r>
          </a:p>
          <a:p>
            <a:r>
              <a:rPr lang="fr-FR" dirty="0">
                <a:sym typeface="Wingdings" panose="05000000000000000000" pitchFamily="2" charset="2"/>
              </a:rPr>
              <a:t>Ici: utilisation de la connaissance a priori 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= FOL théories et ontologies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Hypothèses, exemples, classes = KB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Ex restaurant: définition extensive: </a:t>
            </a:r>
            <a:r>
              <a:rPr lang="fr-FR" i="1" dirty="0"/>
              <a:t>∀ r </a:t>
            </a:r>
            <a:r>
              <a:rPr lang="fr-FR" i="1" dirty="0" err="1"/>
              <a:t>WillWait</a:t>
            </a:r>
            <a:r>
              <a:rPr lang="fr-FR" i="1" dirty="0"/>
              <a:t>(r) ⇔ Patrons (r, Some) ∨ Patrons (r, Full ) ∧ Hungry(r) ∧ Type(</a:t>
            </a:r>
            <a:r>
              <a:rPr lang="fr-FR" i="1" dirty="0" err="1"/>
              <a:t>r,French</a:t>
            </a:r>
            <a:r>
              <a:rPr lang="fr-FR" i="1" dirty="0"/>
              <a:t>)∨ Patrons (r, Full ) ∧ Hungry(r) ∧ Type(</a:t>
            </a:r>
            <a:r>
              <a:rPr lang="fr-FR" i="1" dirty="0" err="1"/>
              <a:t>r,Thai</a:t>
            </a:r>
            <a:r>
              <a:rPr lang="fr-FR" i="1" dirty="0"/>
              <a:t> )…</a:t>
            </a:r>
          </a:p>
          <a:p>
            <a:pPr lvl="1"/>
            <a:r>
              <a:rPr lang="fr-FR" dirty="0"/>
              <a:t>Pb: faux </a:t>
            </a:r>
            <a:r>
              <a:rPr lang="fr-FR" dirty="0" err="1"/>
              <a:t>positifs</a:t>
            </a:r>
            <a:r>
              <a:rPr lang="fr-FR" dirty="0"/>
              <a:t> / negatives </a:t>
            </a:r>
            <a:r>
              <a:rPr lang="fr-FR" dirty="0">
                <a:sym typeface="Wingdings" panose="05000000000000000000" pitchFamily="2" charset="2"/>
              </a:rPr>
              <a:t> inconsistences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possibilité = Apprentissage par élimination d’hypothèses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Mais complexe  méthodes plus économiques</a:t>
            </a:r>
          </a:p>
          <a:p>
            <a:r>
              <a:rPr lang="fr-FR" dirty="0">
                <a:sym typeface="Wingdings" panose="05000000000000000000" pitchFamily="2" charset="2"/>
              </a:rPr>
              <a:t>Exploration de la meilleure hypothèses courante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Idée = maintenir une hypothèse unique ajustée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Ajouts = généralisation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relaxer des conditions ou ajout de disjoints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Suppression = spécialisation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Ajout de conditions ou suppression de disjoints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Pb: vérification répétée des exemples, et espace à explorer (</a:t>
            </a:r>
            <a:r>
              <a:rPr lang="fr-FR" dirty="0" err="1">
                <a:sym typeface="Wingdings" panose="05000000000000000000" pitchFamily="2" charset="2"/>
              </a:rPr>
              <a:t>backtracking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 lvl="1"/>
            <a:endParaRPr lang="fr-FR" dirty="0"/>
          </a:p>
          <a:p>
            <a:pPr lvl="2"/>
            <a:endParaRPr lang="fr-FR" dirty="0"/>
          </a:p>
          <a:p>
            <a:pPr lvl="2"/>
            <a:endParaRPr lang="fr-FR" i="1" dirty="0"/>
          </a:p>
          <a:p>
            <a:pPr lvl="1"/>
            <a:endParaRPr lang="fr-FR" dirty="0">
              <a:sym typeface="Wingdings" panose="05000000000000000000" pitchFamily="2" charset="2"/>
            </a:endParaRPr>
          </a:p>
          <a:p>
            <a:pPr lvl="1"/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D717C6-66F8-42AE-A64E-96051C995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570378-94CF-4559-BC5F-A8B2546C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68A4FA6-359E-44CF-86E0-C5BBA7E7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412" y="4343400"/>
            <a:ext cx="3658875" cy="211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6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de l’apprentissage inductif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468438"/>
            <a:ext cx="8503920" cy="4941887"/>
          </a:xfrm>
        </p:spPr>
        <p:txBody>
          <a:bodyPr>
            <a:normAutofit fontScale="70000" lnSpcReduction="20000"/>
          </a:bodyPr>
          <a:lstStyle/>
          <a:p>
            <a:r>
              <a:rPr lang="fr-FR" i="1" dirty="0"/>
              <a:t>h</a:t>
            </a:r>
            <a:r>
              <a:rPr lang="fr-FR" dirty="0"/>
              <a:t> est choisie dans un </a:t>
            </a:r>
            <a:r>
              <a:rPr lang="fr-FR" dirty="0">
                <a:solidFill>
                  <a:srgbClr val="A03A86"/>
                </a:solidFill>
              </a:rPr>
              <a:t>espace d’hypothèses</a:t>
            </a:r>
          </a:p>
          <a:p>
            <a:pPr lvl="1"/>
            <a:r>
              <a:rPr lang="fr-FR" dirty="0" err="1"/>
              <a:t>E.g</a:t>
            </a:r>
            <a:r>
              <a:rPr lang="fr-FR" dirty="0"/>
              <a:t>. types de fonctions (polynômes)</a:t>
            </a:r>
          </a:p>
          <a:p>
            <a:r>
              <a:rPr lang="fr-FR" dirty="0"/>
              <a:t>De manière à égaler f sur l’ensemble d’apprentissage</a:t>
            </a:r>
          </a:p>
          <a:p>
            <a:pPr lvl="1"/>
            <a:r>
              <a:rPr lang="fr-FR" i="1" dirty="0"/>
              <a:t>h</a:t>
            </a:r>
            <a:r>
              <a:rPr lang="fr-FR" dirty="0"/>
              <a:t> est </a:t>
            </a:r>
            <a:r>
              <a:rPr lang="fr-FR" dirty="0">
                <a:solidFill>
                  <a:srgbClr val="A03A86"/>
                </a:solidFill>
              </a:rPr>
              <a:t>consistante / cohérente</a:t>
            </a:r>
            <a:r>
              <a:rPr lang="fr-FR" dirty="0"/>
              <a:t> si elle concorde avec </a:t>
            </a:r>
            <a:r>
              <a:rPr lang="fr-FR" i="1" dirty="0"/>
              <a:t>f</a:t>
            </a:r>
            <a:r>
              <a:rPr lang="fr-FR" dirty="0"/>
              <a:t> sur tous les exemples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Mesure de performances</a:t>
            </a:r>
          </a:p>
          <a:p>
            <a:pPr lvl="1"/>
            <a:r>
              <a:rPr lang="fr-FR" dirty="0"/>
              <a:t>Biais : déviation par rapport à f en moyenne </a:t>
            </a:r>
            <a:r>
              <a:rPr lang="fr-FR" dirty="0">
                <a:sym typeface="Wingdings" panose="05000000000000000000" pitchFamily="2" charset="2"/>
              </a:rPr>
              <a:t> espace d’hypothèses: Ex: </a:t>
            </a:r>
            <a:r>
              <a:rPr lang="fr-FR" dirty="0" err="1">
                <a:sym typeface="Wingdings" panose="05000000000000000000" pitchFamily="2" charset="2"/>
              </a:rPr>
              <a:t>underfitting</a:t>
            </a:r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Variance  déviations dues aux Données: Ex: </a:t>
            </a:r>
            <a:r>
              <a:rPr lang="fr-FR" dirty="0" err="1">
                <a:sym typeface="Wingdings" panose="05000000000000000000" pitchFamily="2" charset="2"/>
              </a:rPr>
              <a:t>Overfitting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b="1" dirty="0">
                <a:hlinkClick r:id="rId2"/>
              </a:rPr>
              <a:t>Dilemme biais-variance</a:t>
            </a:r>
            <a:endParaRPr lang="fr-FR" b="1" dirty="0"/>
          </a:p>
          <a:p>
            <a:pPr lvl="1"/>
            <a:r>
              <a:rPr lang="fr-FR" dirty="0">
                <a:solidFill>
                  <a:srgbClr val="A03A86"/>
                </a:solidFill>
              </a:rPr>
              <a:t>Rasoir d’Occam</a:t>
            </a:r>
          </a:p>
          <a:p>
            <a:pPr lvl="2"/>
            <a:r>
              <a:rPr lang="fr-FR" dirty="0"/>
              <a:t>On choisit l’hypothèse la plus simple consistante avec les données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4" descr="curve-fitting1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56" y="2667001"/>
            <a:ext cx="2205042" cy="169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urve-fitting4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667000"/>
            <a:ext cx="2196786" cy="189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urve-fitting5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355" y="2687414"/>
            <a:ext cx="2054512" cy="177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20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0DFC88-FDF5-45BB-B88F-AD66AB431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ym typeface="Wingdings" panose="05000000000000000000" pitchFamily="2" charset="2"/>
              </a:rPr>
              <a:t>Exploration à moindre engagement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030F10-977D-4D0E-9A77-CA0E9F7F47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2400" y="1527047"/>
            <a:ext cx="5791200" cy="4883277"/>
          </a:xfrm>
        </p:spPr>
        <p:txBody>
          <a:bodyPr>
            <a:normAutofit fontScale="70000" lnSpcReduction="20000"/>
          </a:bodyPr>
          <a:lstStyle/>
          <a:p>
            <a:r>
              <a:rPr lang="fr-FR" dirty="0">
                <a:sym typeface="Wingdings" panose="05000000000000000000" pitchFamily="2" charset="2"/>
              </a:rPr>
              <a:t>Principe d’élimination  incrémental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On part des hypothèses h1 ∨ h2 ∨. . . ∨ </a:t>
            </a:r>
            <a:r>
              <a:rPr lang="fr-FR" dirty="0" err="1">
                <a:sym typeface="Wingdings" panose="05000000000000000000" pitchFamily="2" charset="2"/>
              </a:rPr>
              <a:t>hn</a:t>
            </a:r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On </a:t>
            </a:r>
            <a:r>
              <a:rPr lang="fr-FR" b="1" dirty="0">
                <a:sym typeface="Wingdings" panose="05000000000000000000" pitchFamily="2" charset="2"/>
              </a:rPr>
              <a:t>élimine</a:t>
            </a:r>
            <a:r>
              <a:rPr lang="fr-FR" dirty="0">
                <a:sym typeface="Wingdings" panose="05000000000000000000" pitchFamily="2" charset="2"/>
              </a:rPr>
              <a:t> les mauvais </a:t>
            </a:r>
            <a:r>
              <a:rPr lang="fr-FR" b="1" dirty="0">
                <a:sym typeface="Wingdings" panose="05000000000000000000" pitchFamily="2" charset="2"/>
              </a:rPr>
              <a:t>candidats</a:t>
            </a:r>
            <a:r>
              <a:rPr lang="fr-FR" dirty="0">
                <a:sym typeface="Wingdings" panose="05000000000000000000" pitchFamily="2" charset="2"/>
              </a:rPr>
              <a:t> pour maintenir </a:t>
            </a:r>
            <a:r>
              <a:rPr lang="fr-FR" b="1" dirty="0">
                <a:sym typeface="Wingdings" panose="05000000000000000000" pitchFamily="2" charset="2"/>
              </a:rPr>
              <a:t>l’espace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b="1" dirty="0">
                <a:sym typeface="Wingdings" panose="05000000000000000000" pitchFamily="2" charset="2"/>
              </a:rPr>
              <a:t>de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b="1" dirty="0">
                <a:sym typeface="Wingdings" panose="05000000000000000000" pitchFamily="2" charset="2"/>
              </a:rPr>
              <a:t>version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Pb = taille de l’espace de version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partiellement ordonné alors on ne garde que les bornes S et G</a:t>
            </a:r>
          </a:p>
          <a:p>
            <a:r>
              <a:rPr lang="fr-FR" dirty="0">
                <a:sym typeface="Wingdings" panose="05000000000000000000" pitchFamily="2" charset="2"/>
              </a:rPr>
              <a:t>Apprentissage des bornes 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=</a:t>
            </a:r>
            <a:r>
              <a:rPr lang="fr-FR" b="1" dirty="0">
                <a:sym typeface="Wingdings" panose="05000000000000000000" pitchFamily="2" charset="2"/>
              </a:rPr>
              <a:t>Version </a:t>
            </a:r>
            <a:r>
              <a:rPr lang="fr-FR" b="1" dirty="0" err="1">
                <a:sym typeface="Wingdings" panose="05000000000000000000" pitchFamily="2" charset="2"/>
              </a:rPr>
              <a:t>Space</a:t>
            </a:r>
            <a:r>
              <a:rPr lang="fr-FR" b="1" dirty="0">
                <a:sym typeface="Wingdings" panose="05000000000000000000" pitchFamily="2" charset="2"/>
              </a:rPr>
              <a:t> </a:t>
            </a:r>
            <a:r>
              <a:rPr lang="fr-FR" b="1" dirty="0" err="1">
                <a:sym typeface="Wingdings" panose="05000000000000000000" pitchFamily="2" charset="2"/>
              </a:rPr>
              <a:t>learning</a:t>
            </a:r>
            <a:endParaRPr lang="fr-FR" b="1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On démarre avec S = {False} et G = {</a:t>
            </a:r>
            <a:r>
              <a:rPr lang="fr-FR" dirty="0" err="1">
                <a:sym typeface="Wingdings" panose="05000000000000000000" pitchFamily="2" charset="2"/>
              </a:rPr>
              <a:t>True</a:t>
            </a:r>
            <a:r>
              <a:rPr lang="fr-FR" dirty="0">
                <a:sym typeface="Wingdings" panose="05000000000000000000" pitchFamily="2" charset="2"/>
              </a:rPr>
              <a:t>}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On ajoute les exemples en gérant faux positifs et négatifs pour G et 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0, 1 ou plusieurs hypothèses résultantes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Problèmes: 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bruit  collapse (0), 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illimités = disjonctions simples, cardinalité forte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Pb des disjonctions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 on met des limites 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+ hiérarchie de généralisation</a:t>
            </a:r>
          </a:p>
          <a:p>
            <a:pPr lvl="3"/>
            <a:r>
              <a:rPr lang="fr-FR" dirty="0" err="1">
                <a:sym typeface="Wingdings" panose="05000000000000000000" pitchFamily="2" charset="2"/>
              </a:rPr>
              <a:t>WaitEstimate</a:t>
            </a:r>
            <a:r>
              <a:rPr lang="fr-FR" dirty="0">
                <a:sym typeface="Wingdings" panose="05000000000000000000" pitchFamily="2" charset="2"/>
              </a:rPr>
              <a:t>(x, 30-60) ∨ </a:t>
            </a:r>
            <a:r>
              <a:rPr lang="fr-FR" dirty="0" err="1">
                <a:sym typeface="Wingdings" panose="05000000000000000000" pitchFamily="2" charset="2"/>
              </a:rPr>
              <a:t>WaitEstimate</a:t>
            </a:r>
            <a:r>
              <a:rPr lang="fr-FR" dirty="0">
                <a:sym typeface="Wingdings" panose="05000000000000000000" pitchFamily="2" charset="2"/>
              </a:rPr>
              <a:t>(x,&gt;60)</a:t>
            </a:r>
            <a:br>
              <a:rPr lang="fr-FR" dirty="0">
                <a:sym typeface="Wingdings" panose="05000000000000000000" pitchFamily="2" charset="2"/>
              </a:rPr>
            </a:br>
            <a:r>
              <a:rPr lang="fr-FR" dirty="0">
                <a:sym typeface="Wingdings" panose="05000000000000000000" pitchFamily="2" charset="2"/>
              </a:rPr>
              <a:t> </a:t>
            </a:r>
            <a:r>
              <a:rPr lang="fr-FR" dirty="0" err="1"/>
              <a:t>LongWait</a:t>
            </a:r>
            <a:r>
              <a:rPr lang="fr-FR" dirty="0"/>
              <a:t> (x)</a:t>
            </a:r>
            <a:endParaRPr lang="fr-FR" dirty="0">
              <a:sym typeface="Wingdings" panose="05000000000000000000" pitchFamily="2" charset="2"/>
            </a:endParaRPr>
          </a:p>
          <a:p>
            <a:pPr lvl="1"/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pPr lvl="1"/>
            <a:endParaRPr lang="fr-FR" dirty="0"/>
          </a:p>
          <a:p>
            <a:pPr lvl="2"/>
            <a:endParaRPr lang="fr-FR" dirty="0"/>
          </a:p>
          <a:p>
            <a:pPr lvl="2"/>
            <a:endParaRPr lang="fr-FR" i="1" dirty="0"/>
          </a:p>
          <a:p>
            <a:pPr lvl="1"/>
            <a:endParaRPr lang="fr-FR" dirty="0">
              <a:sym typeface="Wingdings" panose="05000000000000000000" pitchFamily="2" charset="2"/>
            </a:endParaRPr>
          </a:p>
          <a:p>
            <a:pPr lvl="1"/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D717C6-66F8-42AE-A64E-96051C995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570378-94CF-4559-BC5F-A8B2546C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9108A71-1371-4459-9768-09B4A8C1E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945" y="4143267"/>
            <a:ext cx="3265273" cy="13210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EFFC858-D62F-4786-AC68-3DF0C2AE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22" y="1938337"/>
            <a:ext cx="28670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3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0DFC88-FDF5-45BB-B88F-AD66AB431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et connaissance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030F10-977D-4D0E-9A77-CA0E9F7F47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7851648" cy="4883277"/>
          </a:xfrm>
        </p:spPr>
        <p:txBody>
          <a:bodyPr>
            <a:normAutofit fontScale="85000" lnSpcReduction="20000"/>
          </a:bodyPr>
          <a:lstStyle/>
          <a:p>
            <a:r>
              <a:rPr lang="fr-FR" dirty="0">
                <a:sym typeface="Wingdings" panose="05000000000000000000" pitchFamily="2" charset="2"/>
              </a:rPr>
              <a:t>Relation en hypothèses et exemples:</a:t>
            </a:r>
          </a:p>
          <a:p>
            <a:pPr lvl="1"/>
            <a:r>
              <a:rPr lang="fr-FR" dirty="0"/>
              <a:t>Hypothèses ∧ Descriptions |= Classifications</a:t>
            </a:r>
          </a:p>
          <a:p>
            <a:pPr lvl="1"/>
            <a:r>
              <a:rPr lang="fr-FR" dirty="0"/>
              <a:t>Rasoir d’Occam </a:t>
            </a:r>
            <a:r>
              <a:rPr lang="fr-FR" dirty="0">
                <a:sym typeface="Wingdings" panose="05000000000000000000" pitchFamily="2" charset="2"/>
              </a:rPr>
              <a:t> écarter l’énumération</a:t>
            </a:r>
          </a:p>
          <a:p>
            <a:r>
              <a:rPr lang="fr-FR" dirty="0">
                <a:sym typeface="Wingdings" panose="05000000000000000000" pitchFamily="2" charset="2"/>
              </a:rPr>
              <a:t>Comment tirer parti de l’expérience?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Parfois 1 exemple suffit (ex: brochette)</a:t>
            </a:r>
          </a:p>
          <a:p>
            <a:pPr lvl="3"/>
            <a:r>
              <a:rPr lang="fr-FR" dirty="0">
                <a:sym typeface="Wingdings" panose="05000000000000000000" pitchFamily="2" charset="2"/>
              </a:rPr>
              <a:t>Apprentissage par l’explication (EBL)</a:t>
            </a:r>
          </a:p>
          <a:p>
            <a:pPr lvl="4"/>
            <a:r>
              <a:rPr lang="fr-FR" i="1" dirty="0">
                <a:sym typeface="Wingdings" panose="05000000000000000000" pitchFamily="2" charset="2"/>
              </a:rPr>
              <a:t>Hypothèse ∧ Descriptions |= Classifications</a:t>
            </a:r>
          </a:p>
          <a:p>
            <a:pPr lvl="4"/>
            <a:r>
              <a:rPr lang="fr-FR" i="1" dirty="0">
                <a:sym typeface="Wingdings" panose="05000000000000000000" pitchFamily="2" charset="2"/>
              </a:rPr>
              <a:t>Contexte |= Hypothèse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Connaissance sémantique (ex: La langue du pays est attendue, la densité est constante, pas le poids etc.).</a:t>
            </a:r>
          </a:p>
          <a:p>
            <a:pPr lvl="3"/>
            <a:r>
              <a:rPr lang="fr-FR" dirty="0">
                <a:sym typeface="Wingdings" panose="05000000000000000000" pitchFamily="2" charset="2"/>
              </a:rPr>
              <a:t>Apprentissage par la pertinence (RBL)</a:t>
            </a:r>
          </a:p>
          <a:p>
            <a:pPr lvl="4"/>
            <a:r>
              <a:rPr lang="fr-FR" i="1" dirty="0">
                <a:sym typeface="Wingdings" panose="05000000000000000000" pitchFamily="2" charset="2"/>
              </a:rPr>
              <a:t>Hypothèse ∧ Descriptions |= Classifications</a:t>
            </a:r>
          </a:p>
          <a:p>
            <a:pPr lvl="4"/>
            <a:r>
              <a:rPr lang="fr-FR" i="1" dirty="0">
                <a:sym typeface="Wingdings" panose="05000000000000000000" pitchFamily="2" charset="2"/>
              </a:rPr>
              <a:t>Contexte ∧ Descriptions ∧ Classifications |= Hypothèse</a:t>
            </a:r>
            <a:endParaRPr lang="fr-FR" dirty="0">
              <a:sym typeface="Wingdings" panose="05000000000000000000" pitchFamily="2" charset="2"/>
            </a:endParaRPr>
          </a:p>
          <a:p>
            <a:pPr lvl="2"/>
            <a:r>
              <a:rPr lang="fr-FR" dirty="0">
                <a:sym typeface="Wingdings" panose="05000000000000000000" pitchFamily="2" charset="2"/>
              </a:rPr>
              <a:t>Apprentissage d’un diagnostique</a:t>
            </a:r>
          </a:p>
          <a:p>
            <a:pPr lvl="3"/>
            <a:r>
              <a:rPr lang="fr-FR" dirty="0">
                <a:sym typeface="Wingdings" panose="05000000000000000000" pitchFamily="2" charset="2"/>
              </a:rPr>
              <a:t> apprentissage inductif à base de connaissances (KBIL)</a:t>
            </a:r>
          </a:p>
          <a:p>
            <a:pPr lvl="4"/>
            <a:r>
              <a:rPr lang="fr-FR" i="1" dirty="0"/>
              <a:t>Contexte ∧ Hypothèse ∧ Descriptions |= Classifications</a:t>
            </a:r>
          </a:p>
          <a:p>
            <a:pPr lvl="3"/>
            <a:r>
              <a:rPr lang="fr-FR" dirty="0"/>
              <a:t>Programmation logique inductive (taille de l’espace d’hypothèses réduite) + hypothèses en FOL</a:t>
            </a:r>
          </a:p>
          <a:p>
            <a:endParaRPr lang="fr-FR" dirty="0"/>
          </a:p>
          <a:p>
            <a:pPr lvl="2"/>
            <a:endParaRPr lang="fr-FR" dirty="0"/>
          </a:p>
          <a:p>
            <a:pPr lvl="2"/>
            <a:endParaRPr lang="fr-FR" i="1" dirty="0"/>
          </a:p>
          <a:p>
            <a:pPr lvl="1"/>
            <a:endParaRPr lang="fr-FR" dirty="0">
              <a:sym typeface="Wingdings" panose="05000000000000000000" pitchFamily="2" charset="2"/>
            </a:endParaRPr>
          </a:p>
          <a:p>
            <a:pPr lvl="1"/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D717C6-66F8-42AE-A64E-96051C995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570378-94CF-4559-BC5F-A8B2546C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002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4AB474-99A9-482E-9110-41EC085AE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par explication (EBL)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84E54D-C6AE-472B-9721-9F576673803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2400" y="1371601"/>
            <a:ext cx="5867400" cy="5181599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Principes</a:t>
            </a:r>
          </a:p>
          <a:p>
            <a:pPr lvl="2"/>
            <a:r>
              <a:rPr lang="fr-FR" i="1" dirty="0" err="1">
                <a:sym typeface="Wingdings" panose="05000000000000000000" pitchFamily="2" charset="2"/>
              </a:rPr>
              <a:t>Hypothèse</a:t>
            </a:r>
            <a:r>
              <a:rPr lang="fr-FR" i="1" dirty="0">
                <a:sym typeface="Wingdings" panose="05000000000000000000" pitchFamily="2" charset="2"/>
              </a:rPr>
              <a:t> ∧ Descriptions |= Classifications, </a:t>
            </a:r>
            <a:r>
              <a:rPr lang="fr-FR" i="1" dirty="0" err="1">
                <a:sym typeface="Wingdings" panose="05000000000000000000" pitchFamily="2" charset="2"/>
              </a:rPr>
              <a:t>Contexte</a:t>
            </a:r>
            <a:r>
              <a:rPr lang="fr-FR" i="1" dirty="0">
                <a:sym typeface="Wingdings" panose="05000000000000000000" pitchFamily="2" charset="2"/>
              </a:rPr>
              <a:t> |= </a:t>
            </a:r>
            <a:r>
              <a:rPr lang="fr-FR" i="1" dirty="0" err="1">
                <a:sym typeface="Wingdings" panose="05000000000000000000" pitchFamily="2" charset="2"/>
              </a:rPr>
              <a:t>Hypothèse</a:t>
            </a:r>
            <a:endParaRPr lang="fr-FR" dirty="0"/>
          </a:p>
          <a:p>
            <a:pPr lvl="1"/>
            <a:r>
              <a:rPr lang="fr-FR" dirty="0"/>
              <a:t>Extractions de règles par l’observation va plus loin que la Mémoïsation</a:t>
            </a:r>
          </a:p>
          <a:p>
            <a:pPr lvl="1"/>
            <a:r>
              <a:rPr lang="fr-FR" dirty="0"/>
              <a:t>Exemples:  </a:t>
            </a:r>
          </a:p>
          <a:p>
            <a:pPr lvl="2"/>
            <a:r>
              <a:rPr lang="fr-FR" dirty="0"/>
              <a:t>Inconnue(u)=&gt; Dérivée(u²,u) = 2u; Simplification: 1 × (0 + X)</a:t>
            </a:r>
          </a:p>
          <a:p>
            <a:r>
              <a:rPr lang="fr-FR" dirty="0"/>
              <a:t>Extraction de règles générales à partir d’exemples</a:t>
            </a:r>
          </a:p>
          <a:p>
            <a:pPr marL="731838" lvl="1" indent="-457200">
              <a:buFont typeface="+mj-lt"/>
              <a:buAutoNum type="arabicPeriod"/>
            </a:pPr>
            <a:r>
              <a:rPr lang="fr-FR" dirty="0"/>
              <a:t>Méthode: inférence des exemples depuis KB existante</a:t>
            </a:r>
          </a:p>
          <a:p>
            <a:pPr lvl="2"/>
            <a:r>
              <a:rPr lang="fr-FR" dirty="0"/>
              <a:t>Ex: </a:t>
            </a:r>
            <a:r>
              <a:rPr lang="fr-FR" dirty="0" err="1"/>
              <a:t>backward</a:t>
            </a:r>
            <a:r>
              <a:rPr lang="fr-FR" dirty="0"/>
              <a:t> </a:t>
            </a:r>
            <a:r>
              <a:rPr lang="fr-FR" dirty="0" err="1"/>
              <a:t>chaining</a:t>
            </a:r>
            <a:r>
              <a:rPr lang="fr-FR" dirty="0"/>
              <a:t> depuis un exemple</a:t>
            </a:r>
          </a:p>
          <a:p>
            <a:pPr marL="731838" lvl="1" indent="-457200">
              <a:buFont typeface="+mj-lt"/>
              <a:buAutoNum type="arabicPeriod"/>
            </a:pPr>
            <a:r>
              <a:rPr lang="fr-FR" dirty="0"/>
              <a:t>Construction d’un arbre parallèle généralisé = à but variabilisé</a:t>
            </a:r>
          </a:p>
          <a:p>
            <a:pPr marL="731838" lvl="1" indent="-457200">
              <a:buFont typeface="+mj-lt"/>
              <a:buAutoNum type="arabicPeriod"/>
            </a:pPr>
            <a:r>
              <a:rPr lang="fr-FR" dirty="0"/>
              <a:t>Conception d’un règle causale du but à partir de l’arbre</a:t>
            </a:r>
          </a:p>
          <a:p>
            <a:pPr marL="731838" lvl="1" indent="-457200">
              <a:buFont typeface="+mj-lt"/>
              <a:buAutoNum type="arabicPeriod"/>
            </a:pPr>
            <a:r>
              <a:rPr lang="fr-FR" dirty="0"/>
              <a:t>Suppression de conditions tautologiques / pas nécessaires</a:t>
            </a:r>
          </a:p>
          <a:p>
            <a:r>
              <a:rPr lang="fr-FR" dirty="0"/>
              <a:t>Amélioration de l’efficacité</a:t>
            </a:r>
          </a:p>
          <a:p>
            <a:pPr lvl="1"/>
            <a:r>
              <a:rPr lang="fr-FR" dirty="0"/>
              <a:t>Elagage des branches donne des règles plus générales</a:t>
            </a:r>
          </a:p>
          <a:p>
            <a:pPr lvl="2"/>
            <a:r>
              <a:rPr lang="fr-FR" dirty="0"/>
              <a:t>Ex: </a:t>
            </a:r>
            <a:r>
              <a:rPr lang="fr-FR" dirty="0" err="1"/>
              <a:t>InconnueArithmétique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dirty="0" err="1">
                <a:sym typeface="Wingdings" panose="05000000000000000000" pitchFamily="2" charset="2"/>
              </a:rPr>
              <a:t>PrimitiveSimplifier</a:t>
            </a:r>
            <a:r>
              <a:rPr lang="fr-FR" dirty="0">
                <a:sym typeface="Wingdings" panose="05000000000000000000" pitchFamily="2" charset="2"/>
              </a:rPr>
              <a:t>…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Critère de choix des règles (sinon trop coûteuses)</a:t>
            </a:r>
          </a:p>
          <a:p>
            <a:pPr lvl="3"/>
            <a:r>
              <a:rPr lang="fr-FR" dirty="0">
                <a:sym typeface="Wingdings" panose="05000000000000000000" pitchFamily="2" charset="2"/>
              </a:rPr>
              <a:t>augmentation de </a:t>
            </a:r>
            <a:r>
              <a:rPr lang="fr-FR" b="1" i="1" dirty="0">
                <a:sym typeface="Wingdings" panose="05000000000000000000" pitchFamily="2" charset="2"/>
              </a:rPr>
              <a:t>b</a:t>
            </a:r>
            <a:r>
              <a:rPr lang="fr-FR" dirty="0">
                <a:sym typeface="Wingdings" panose="05000000000000000000" pitchFamily="2" charset="2"/>
              </a:rPr>
              <a:t> compensée par gains </a:t>
            </a:r>
          </a:p>
          <a:p>
            <a:pPr lvl="3"/>
            <a:r>
              <a:rPr lang="fr-FR" dirty="0">
                <a:sym typeface="Wingdings" panose="05000000000000000000" pitchFamily="2" charset="2"/>
              </a:rPr>
              <a:t>Critère = </a:t>
            </a:r>
            <a:r>
              <a:rPr lang="fr-FR" b="1" dirty="0">
                <a:sym typeface="Wingdings" panose="05000000000000000000" pitchFamily="2" charset="2"/>
              </a:rPr>
              <a:t>opérationnalité</a:t>
            </a:r>
            <a:r>
              <a:rPr lang="fr-FR" dirty="0">
                <a:sym typeface="Wingdings" panose="05000000000000000000" pitchFamily="2" charset="2"/>
              </a:rPr>
              <a:t> de chaque sous-but</a:t>
            </a:r>
          </a:p>
          <a:p>
            <a:pPr lvl="4"/>
            <a:r>
              <a:rPr lang="fr-FR" i="1" dirty="0">
                <a:sym typeface="Wingdings" panose="05000000000000000000" pitchFamily="2" charset="2"/>
              </a:rPr>
              <a:t>Primitive</a:t>
            </a:r>
            <a:r>
              <a:rPr lang="fr-FR" dirty="0">
                <a:sym typeface="Wingdings" panose="05000000000000000000" pitchFamily="2" charset="2"/>
              </a:rPr>
              <a:t> opérationnel, pas </a:t>
            </a:r>
            <a:r>
              <a:rPr lang="fr-FR" i="1" dirty="0">
                <a:sym typeface="Wingdings" panose="05000000000000000000" pitchFamily="2" charset="2"/>
              </a:rPr>
              <a:t>Simplifier(</a:t>
            </a:r>
            <a:r>
              <a:rPr lang="fr-FR" i="1" dirty="0" err="1">
                <a:sym typeface="Wingdings" panose="05000000000000000000" pitchFamily="2" charset="2"/>
              </a:rPr>
              <a:t>x+z,w</a:t>
            </a:r>
            <a:r>
              <a:rPr lang="fr-FR" i="1" dirty="0"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fr-FR" dirty="0">
                <a:sym typeface="Wingdings" panose="05000000000000000000" pitchFamily="2" charset="2"/>
              </a:rPr>
              <a:t>Compromis avec généralité ou maths (difficile) ou empirique (+ simple)</a:t>
            </a:r>
          </a:p>
          <a:p>
            <a:pPr lvl="1"/>
            <a:r>
              <a:rPr lang="fr-FR" dirty="0"/>
              <a:t>EBL </a:t>
            </a:r>
            <a:r>
              <a:rPr lang="fr-FR" dirty="0" err="1"/>
              <a:t>concerné</a:t>
            </a:r>
            <a:r>
              <a:rPr lang="fr-FR" dirty="0"/>
              <a:t> par </a:t>
            </a:r>
            <a:r>
              <a:rPr lang="fr-FR" dirty="0" err="1"/>
              <a:t>efficacité</a:t>
            </a:r>
            <a:r>
              <a:rPr lang="fr-FR" dirty="0"/>
              <a:t> </a:t>
            </a:r>
            <a:r>
              <a:rPr lang="fr-FR" dirty="0" err="1"/>
              <a:t>d’une</a:t>
            </a:r>
            <a:r>
              <a:rPr lang="fr-FR" dirty="0"/>
              <a:t> KB = </a:t>
            </a:r>
            <a:r>
              <a:rPr lang="fr-FR" dirty="0" err="1"/>
              <a:t>mémoisation</a:t>
            </a:r>
            <a:endParaRPr lang="fr-FR" dirty="0"/>
          </a:p>
          <a:p>
            <a:pPr lvl="2"/>
            <a:r>
              <a:rPr lang="fr-FR" dirty="0"/>
              <a:t>Hypothèse de stationnarité de la distribution = hypothèse PAC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8C8AA88-50FD-4D3F-A1B1-A2A0A92C0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72757A-757E-466B-8F8C-4E17F188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B9D019C-9C6C-4F42-A008-B48ED28B4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600200"/>
            <a:ext cx="3162300" cy="126329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3DEE98-A867-4F5D-A0F3-D2758B3CB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971800"/>
            <a:ext cx="2745441" cy="247312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D5BADC5-C022-49E5-B413-AC4F52644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175" y="5638800"/>
            <a:ext cx="2892425" cy="22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497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BA107E-FF2C-4FD5-98E0-C4A94C355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fondé sur la pertinence (RBL)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32176B1-C3F1-4C50-BBEE-3CCD10D84B1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8"/>
                <a:ext cx="6861048" cy="4797552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fr-FR" dirty="0"/>
                  <a:t>Principes</a:t>
                </a:r>
              </a:p>
              <a:p>
                <a:pPr lvl="2"/>
                <a:r>
                  <a:rPr lang="fr-FR" i="1" dirty="0" err="1">
                    <a:sym typeface="Wingdings" panose="05000000000000000000" pitchFamily="2" charset="2"/>
                  </a:rPr>
                  <a:t>Hypothèse</a:t>
                </a:r>
                <a:r>
                  <a:rPr lang="fr-FR" i="1" dirty="0">
                    <a:sym typeface="Wingdings" panose="05000000000000000000" pitchFamily="2" charset="2"/>
                  </a:rPr>
                  <a:t> ∧ Descriptions |= Classifications</a:t>
                </a:r>
              </a:p>
              <a:p>
                <a:pPr lvl="2"/>
                <a:r>
                  <a:rPr lang="fr-FR" i="1" dirty="0" err="1">
                    <a:sym typeface="Wingdings" panose="05000000000000000000" pitchFamily="2" charset="2"/>
                  </a:rPr>
                  <a:t>Contexte</a:t>
                </a:r>
                <a:r>
                  <a:rPr lang="fr-FR" i="1" dirty="0">
                    <a:sym typeface="Wingdings" panose="05000000000000000000" pitchFamily="2" charset="2"/>
                  </a:rPr>
                  <a:t> ∧ Descriptions ∧ Classifications |= </a:t>
                </a:r>
                <a:r>
                  <a:rPr lang="fr-FR" i="1" dirty="0" err="1">
                    <a:sym typeface="Wingdings" panose="05000000000000000000" pitchFamily="2" charset="2"/>
                  </a:rPr>
                  <a:t>Hypothèse</a:t>
                </a:r>
                <a:endParaRPr lang="fr-FR" dirty="0">
                  <a:sym typeface="Wingdings" panose="05000000000000000000" pitchFamily="2" charset="2"/>
                </a:endParaRPr>
              </a:p>
              <a:p>
                <a:pPr lvl="1"/>
                <a:r>
                  <a:rPr lang="fr-FR" dirty="0"/>
                  <a:t>Ex: langue: KB:</a:t>
                </a:r>
              </a:p>
              <a:p>
                <a:pPr lvl="2"/>
                <a:r>
                  <a:rPr lang="fr-FR" dirty="0"/>
                  <a:t>= énoncé de </a:t>
                </a:r>
                <a:r>
                  <a:rPr lang="fr-FR" b="1" dirty="0"/>
                  <a:t>détermination</a:t>
                </a:r>
                <a:r>
                  <a:rPr lang="fr-FR" dirty="0"/>
                  <a:t>, de </a:t>
                </a:r>
                <a:r>
                  <a:rPr lang="fr-FR" b="1" dirty="0"/>
                  <a:t>dépendance fonctionnelle</a:t>
                </a:r>
                <a:r>
                  <a:rPr lang="fr-FR" dirty="0"/>
                  <a:t>:</a:t>
                </a:r>
                <a:br>
                  <a:rPr lang="fr-FR" dirty="0"/>
                </a:br>
                <a:r>
                  <a:rPr lang="fr-FR" dirty="0"/>
                  <a:t>=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𝑁𝑎𝑡𝑖𝑜𝑛𝑎𝑙𝑖𝑡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é(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)≻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𝐿𝑎𝑛𝑔𝑢𝑒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lvl="2"/>
                <a:r>
                  <a:rPr lang="fr-FR" dirty="0"/>
                  <a:t>Occurrence = </a:t>
                </a:r>
              </a:p>
              <a:p>
                <a:pPr lvl="2"/>
                <a:r>
                  <a:rPr lang="fr-FR" dirty="0"/>
                  <a:t>Conclusion =</a:t>
                </a:r>
              </a:p>
              <a:p>
                <a:r>
                  <a:rPr lang="fr-FR" dirty="0"/>
                  <a:t>Détermination de l’espace des hypothèses</a:t>
                </a:r>
              </a:p>
              <a:p>
                <a:pPr lvl="1"/>
                <a:r>
                  <a:rPr lang="fr-FR" dirty="0"/>
                  <a:t>1 seul exemple + détermination </a:t>
                </a:r>
                <a:r>
                  <a:rPr lang="fr-FR" dirty="0">
                    <a:sym typeface="Wingdings" panose="05000000000000000000" pitchFamily="2" charset="2"/>
                  </a:rPr>
                  <a:t> </a:t>
                </a:r>
                <a:r>
                  <a:rPr lang="fr-FR" dirty="0"/>
                  <a:t>pas suffisant mais restreint l’espace d’hypothèses</a:t>
                </a:r>
              </a:p>
              <a:p>
                <a:pPr lvl="1"/>
                <a:r>
                  <a:rPr lang="fr-FR" dirty="0"/>
                  <a:t>Quantification possible des gains </a:t>
                </a:r>
              </a:p>
              <a:p>
                <a:pPr lvl="2"/>
                <a:r>
                  <a:rPr lang="fr-FR" dirty="0"/>
                  <a:t>Cf théorie de l’apprentissage</a:t>
                </a:r>
              </a:p>
              <a:p>
                <a:pPr lvl="2"/>
                <a:r>
                  <a:rPr lang="fr-FR" dirty="0"/>
                  <a:t>Log |H| exemples pour converger </a:t>
                </a:r>
                <a:r>
                  <a:rPr lang="fr-FR" dirty="0">
                    <a:sym typeface="Wingdings" panose="05000000000000000000" pitchFamily="2" charset="2"/>
                  </a:rPr>
                  <a:t> O(2</a:t>
                </a:r>
                <a:r>
                  <a:rPr lang="fr-FR" baseline="30000" dirty="0">
                    <a:sym typeface="Wingdings" panose="05000000000000000000" pitchFamily="2" charset="2"/>
                  </a:rPr>
                  <a:t>n</a:t>
                </a:r>
                <a:r>
                  <a:rPr lang="fr-FR" dirty="0">
                    <a:sym typeface="Wingdings" panose="05000000000000000000" pitchFamily="2" charset="2"/>
                  </a:rPr>
                  <a:t>)</a:t>
                </a:r>
              </a:p>
              <a:p>
                <a:pPr lvl="2"/>
                <a:r>
                  <a:rPr lang="fr-FR" dirty="0">
                    <a:sym typeface="Wingdings" panose="05000000000000000000" pitchFamily="2" charset="2"/>
                  </a:rPr>
                  <a:t>Si détermination à d prédicats  O(2</a:t>
                </a:r>
                <a:r>
                  <a:rPr lang="fr-FR" baseline="30000" dirty="0">
                    <a:sym typeface="Wingdings" panose="05000000000000000000" pitchFamily="2" charset="2"/>
                  </a:rPr>
                  <a:t>d</a:t>
                </a:r>
                <a:r>
                  <a:rPr lang="fr-FR" dirty="0">
                    <a:sym typeface="Wingdings" panose="05000000000000000000" pitchFamily="2" charset="2"/>
                  </a:rPr>
                  <a:t>)</a:t>
                </a:r>
                <a:endParaRPr lang="fr-FR" dirty="0"/>
              </a:p>
              <a:p>
                <a:r>
                  <a:rPr lang="fr-FR" dirty="0"/>
                  <a:t>Apprentissage et utilisation des </a:t>
                </a:r>
                <a:br>
                  <a:rPr lang="fr-FR" dirty="0"/>
                </a:br>
                <a:r>
                  <a:rPr lang="fr-FR" dirty="0"/>
                  <a:t>informations sur la pertinence</a:t>
                </a:r>
              </a:p>
              <a:p>
                <a:pPr lvl="1"/>
                <a:r>
                  <a:rPr lang="fr-FR" dirty="0"/>
                  <a:t>But = apprentissage des déterminations</a:t>
                </a:r>
              </a:p>
              <a:p>
                <a:pPr lvl="2"/>
                <a:r>
                  <a:rPr lang="fr-FR" dirty="0"/>
                  <a:t>Algorithme: recherche de la plus simple</a:t>
                </a:r>
              </a:p>
              <a:p>
                <a:pPr lvl="2"/>
                <a:r>
                  <a:rPr lang="fr-FR" dirty="0"/>
                  <a:t>Le plus simple: exploration</a:t>
                </a:r>
              </a:p>
              <a:p>
                <a:pPr lvl="1"/>
                <a:r>
                  <a:rPr lang="fr-FR" dirty="0"/>
                  <a:t>+ par exemple à Arbre de décision (RBDTL)</a:t>
                </a:r>
              </a:p>
              <a:p>
                <a:pPr lvl="2"/>
                <a:r>
                  <a:rPr lang="fr-FR" i="1" dirty="0"/>
                  <a:t>Min-Consistent-</a:t>
                </a:r>
                <a:r>
                  <a:rPr lang="fr-FR" i="1" dirty="0" err="1"/>
                  <a:t>Det</a:t>
                </a:r>
                <a:r>
                  <a:rPr lang="fr-FR" dirty="0"/>
                  <a:t> puis DTL sur H réduit</a:t>
                </a:r>
              </a:p>
              <a:p>
                <a:pPr lvl="2"/>
                <a:r>
                  <a:rPr lang="fr-FR" dirty="0">
                    <a:sym typeface="Wingdings" panose="05000000000000000000" pitchFamily="2" charset="2"/>
                  </a:rPr>
                  <a:t> meilleur que DTL % taille training set</a:t>
                </a:r>
                <a:endParaRPr lang="fr-FR" dirty="0"/>
              </a:p>
              <a:p>
                <a:pPr lvl="2"/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32176B1-C3F1-4C50-BBEE-3CCD10D84B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6861048" cy="4797552"/>
              </a:xfrm>
              <a:blipFill>
                <a:blip r:embed="rId2"/>
                <a:stretch>
                  <a:fillRect l="-89" t="-1525" b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1283CCD-8033-4B71-AD4E-0A65C248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C8784C-763B-417A-8A53-420BFFB1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55B1EC-F196-4E6A-885B-8F0C71E5C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238" y="4152899"/>
            <a:ext cx="3943666" cy="22350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79AD104-E160-400B-A1E1-DA2B8FD7B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2190750"/>
            <a:ext cx="3505200" cy="2301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F85F4E-1DDC-4F2F-B86C-9B0994979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762250"/>
            <a:ext cx="3419475" cy="2095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42DD279-CB7B-4274-8B25-C47E4304E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3009900"/>
            <a:ext cx="25622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2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D4B2A-0F63-4E49-81D6-07472E55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Programmation logique inductive (ILP)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842AFF-17A7-4F80-A8B1-EF9BCD4A4D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371600"/>
            <a:ext cx="6708648" cy="5105399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Principe</a:t>
            </a:r>
          </a:p>
          <a:p>
            <a:pPr lvl="2"/>
            <a:r>
              <a:rPr lang="fr-FR" i="1" dirty="0" err="1"/>
              <a:t>Contexte</a:t>
            </a:r>
            <a:r>
              <a:rPr lang="fr-FR" i="1" dirty="0"/>
              <a:t> ∧ </a:t>
            </a:r>
            <a:r>
              <a:rPr lang="fr-FR" i="1" dirty="0" err="1"/>
              <a:t>Hypothèse</a:t>
            </a:r>
            <a:r>
              <a:rPr lang="fr-FR" i="1" dirty="0"/>
              <a:t> ∧ Descriptions |= Classifications</a:t>
            </a:r>
          </a:p>
          <a:p>
            <a:pPr lvl="1"/>
            <a:r>
              <a:rPr lang="fr-FR" dirty="0"/>
              <a:t>Combinaison de l’induction et de la force de FOL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+ Rigueur de l’apprentissage logique inductif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+ relations FOL &gt; apprentissage par attributs 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+ FOL facile à comprendre, critiquer &gt; Réseaux de neurones</a:t>
            </a:r>
            <a:endParaRPr lang="fr-FR" dirty="0"/>
          </a:p>
          <a:p>
            <a:r>
              <a:rPr lang="fr-FR" dirty="0"/>
              <a:t>Exemple parenté: </a:t>
            </a:r>
            <a:r>
              <a:rPr lang="fr-FR" i="1" dirty="0"/>
              <a:t>Père(Phillipe, </a:t>
            </a:r>
            <a:r>
              <a:rPr lang="fr-FR" i="1" dirty="0" err="1"/>
              <a:t>Charle</a:t>
            </a:r>
            <a:r>
              <a:rPr lang="fr-FR" i="1" dirty="0"/>
              <a:t>)… </a:t>
            </a:r>
            <a:r>
              <a:rPr lang="fr-FR" i="1" dirty="0" err="1"/>
              <a:t>GrandParent</a:t>
            </a:r>
            <a:r>
              <a:rPr lang="fr-FR" i="1" dirty="0"/>
              <a:t>?</a:t>
            </a:r>
            <a:endParaRPr lang="fr-FR" dirty="0"/>
          </a:p>
          <a:p>
            <a:pPr lvl="2"/>
            <a:r>
              <a:rPr lang="fr-FR" dirty="0"/>
              <a:t>Apprentissage à partir d’attributs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dirty="0"/>
              <a:t>impossible de généraliser sans réification</a:t>
            </a:r>
          </a:p>
          <a:p>
            <a:pPr lvl="1"/>
            <a:r>
              <a:rPr lang="fr-FR" dirty="0"/>
              <a:t>Contexte utile: Parent(</a:t>
            </a:r>
            <a:r>
              <a:rPr lang="fr-FR" dirty="0" err="1"/>
              <a:t>x,y</a:t>
            </a:r>
            <a:r>
              <a:rPr lang="fr-FR" dirty="0"/>
              <a:t>)</a:t>
            </a:r>
            <a:r>
              <a:rPr lang="fr-FR" dirty="0">
                <a:sym typeface="Wingdings" panose="05000000000000000000" pitchFamily="2" charset="2"/>
              </a:rPr>
              <a:t> [Père(</a:t>
            </a:r>
            <a:r>
              <a:rPr lang="fr-FR" dirty="0" err="1">
                <a:sym typeface="Wingdings" panose="05000000000000000000" pitchFamily="2" charset="2"/>
              </a:rPr>
              <a:t>x,y</a:t>
            </a:r>
            <a:r>
              <a:rPr lang="fr-FR" dirty="0">
                <a:sym typeface="Wingdings" panose="05000000000000000000" pitchFamily="2" charset="2"/>
              </a:rPr>
              <a:t>) ∨ Mère(</a:t>
            </a:r>
            <a:r>
              <a:rPr lang="fr-FR" dirty="0" err="1">
                <a:sym typeface="Wingdings" panose="05000000000000000000" pitchFamily="2" charset="2"/>
              </a:rPr>
              <a:t>x,y</a:t>
            </a:r>
            <a:r>
              <a:rPr lang="fr-FR" dirty="0">
                <a:sym typeface="Wingdings" panose="05000000000000000000" pitchFamily="2" charset="2"/>
              </a:rPr>
              <a:t>)]</a:t>
            </a:r>
          </a:p>
          <a:p>
            <a:pPr lvl="2"/>
            <a:r>
              <a:rPr lang="fr-FR" dirty="0"/>
              <a:t>Sinon possibilité de créer ces nouveaux prédicats = induction </a:t>
            </a:r>
            <a:r>
              <a:rPr lang="fr-FR" b="1" dirty="0"/>
              <a:t>constructive</a:t>
            </a:r>
            <a:endParaRPr lang="fr-FR" dirty="0"/>
          </a:p>
          <a:p>
            <a:r>
              <a:rPr lang="fr-FR" dirty="0"/>
              <a:t>Méthodes d’apprentissage inductif descendantes</a:t>
            </a:r>
          </a:p>
          <a:p>
            <a:pPr lvl="1"/>
            <a:r>
              <a:rPr lang="fr-FR" dirty="0"/>
              <a:t>Règle générale puis spécialisation ≈ DTL, </a:t>
            </a:r>
            <a:br>
              <a:rPr lang="fr-FR" dirty="0"/>
            </a:br>
            <a:r>
              <a:rPr lang="fr-FR" dirty="0"/>
              <a:t>hypothèse = clauses plutôt qu’arbre</a:t>
            </a:r>
          </a:p>
          <a:p>
            <a:pPr lvl="1"/>
            <a:r>
              <a:rPr lang="fr-FR" dirty="0"/>
              <a:t>Algorithme </a:t>
            </a:r>
            <a:r>
              <a:rPr lang="fr-FR" b="1" dirty="0"/>
              <a:t>FOIL</a:t>
            </a:r>
            <a:r>
              <a:rPr lang="fr-FR" dirty="0"/>
              <a:t> (1990): clauses de but/</a:t>
            </a:r>
            <a:r>
              <a:rPr lang="fr-FR" dirty="0" err="1"/>
              <a:t>horn</a:t>
            </a:r>
            <a:endParaRPr lang="fr-FR" dirty="0"/>
          </a:p>
          <a:p>
            <a:pPr lvl="2"/>
            <a:r>
              <a:rPr lang="fr-FR" dirty="0"/>
              <a:t>Ex: </a:t>
            </a:r>
            <a:r>
              <a:rPr lang="fr-FR" i="1" dirty="0"/>
              <a:t>Père(</a:t>
            </a:r>
            <a:r>
              <a:rPr lang="fr-FR" i="1" dirty="0" err="1"/>
              <a:t>x,y</a:t>
            </a:r>
            <a:r>
              <a:rPr lang="fr-FR" i="1" dirty="0"/>
              <a:t>)</a:t>
            </a:r>
            <a:r>
              <a:rPr lang="fr-FR" i="1" dirty="0">
                <a:sym typeface="Wingdings" panose="05000000000000000000" pitchFamily="2" charset="2"/>
              </a:rPr>
              <a:t></a:t>
            </a:r>
            <a:r>
              <a:rPr lang="fr-FR" i="1" dirty="0" err="1">
                <a:sym typeface="Wingdings" panose="05000000000000000000" pitchFamily="2" charset="2"/>
              </a:rPr>
              <a:t>GrandPère</a:t>
            </a:r>
            <a:r>
              <a:rPr lang="fr-FR" i="1" dirty="0">
                <a:sym typeface="Wingdings" panose="05000000000000000000" pitchFamily="2" charset="2"/>
              </a:rPr>
              <a:t>(</a:t>
            </a:r>
            <a:r>
              <a:rPr lang="fr-FR" i="1" dirty="0" err="1">
                <a:sym typeface="Wingdings" panose="05000000000000000000" pitchFamily="2" charset="2"/>
              </a:rPr>
              <a:t>x,y</a:t>
            </a:r>
            <a:r>
              <a:rPr lang="fr-FR" i="1" dirty="0">
                <a:sym typeface="Wingdings" panose="05000000000000000000" pitchFamily="2" charset="2"/>
              </a:rPr>
              <a:t>) </a:t>
            </a:r>
            <a:r>
              <a:rPr lang="fr-FR" dirty="0">
                <a:sym typeface="Wingdings" panose="05000000000000000000" pitchFamily="2" charset="2"/>
              </a:rPr>
              <a:t>a des contre-exemples, </a:t>
            </a:r>
            <a:br>
              <a:rPr lang="fr-FR" dirty="0">
                <a:sym typeface="Wingdings" panose="05000000000000000000" pitchFamily="2" charset="2"/>
              </a:rPr>
            </a:br>
            <a:r>
              <a:rPr lang="fr-FR" i="1" dirty="0">
                <a:sym typeface="Wingdings" panose="05000000000000000000" pitchFamily="2" charset="2"/>
              </a:rPr>
              <a:t>Père(</a:t>
            </a:r>
            <a:r>
              <a:rPr lang="fr-FR" i="1" dirty="0" err="1">
                <a:sym typeface="Wingdings" panose="05000000000000000000" pitchFamily="2" charset="2"/>
              </a:rPr>
              <a:t>x,z</a:t>
            </a:r>
            <a:r>
              <a:rPr lang="fr-FR" i="1" dirty="0">
                <a:sym typeface="Wingdings" panose="05000000000000000000" pitchFamily="2" charset="2"/>
              </a:rPr>
              <a:t>) ∧ Père(</a:t>
            </a:r>
            <a:r>
              <a:rPr lang="fr-FR" i="1" dirty="0" err="1">
                <a:sym typeface="Wingdings" panose="05000000000000000000" pitchFamily="2" charset="2"/>
              </a:rPr>
              <a:t>z,y</a:t>
            </a:r>
            <a:r>
              <a:rPr lang="fr-FR" i="1" dirty="0">
                <a:sym typeface="Wingdings" panose="05000000000000000000" pitchFamily="2" charset="2"/>
              </a:rPr>
              <a:t>) </a:t>
            </a:r>
            <a:r>
              <a:rPr lang="fr-FR" i="1" dirty="0" err="1">
                <a:sym typeface="Wingdings" panose="05000000000000000000" pitchFamily="2" charset="2"/>
              </a:rPr>
              <a:t>GrandPère</a:t>
            </a:r>
            <a:r>
              <a:rPr lang="fr-FR" i="1" dirty="0">
                <a:sym typeface="Wingdings" panose="05000000000000000000" pitchFamily="2" charset="2"/>
              </a:rPr>
              <a:t>(</a:t>
            </a:r>
            <a:r>
              <a:rPr lang="fr-FR" i="1" dirty="0" err="1">
                <a:sym typeface="Wingdings" panose="05000000000000000000" pitchFamily="2" charset="2"/>
              </a:rPr>
              <a:t>x,y</a:t>
            </a:r>
            <a:r>
              <a:rPr lang="fr-FR" i="1" dirty="0">
                <a:sym typeface="Wingdings" panose="05000000000000000000" pitchFamily="2" charset="2"/>
              </a:rPr>
              <a:t>)</a:t>
            </a:r>
            <a:r>
              <a:rPr lang="fr-FR" dirty="0">
                <a:sym typeface="Wingdings" panose="05000000000000000000" pitchFamily="2" charset="2"/>
              </a:rPr>
              <a:t> fonctionne</a:t>
            </a:r>
          </a:p>
          <a:p>
            <a:pPr lvl="2"/>
            <a:r>
              <a:rPr lang="fr-FR" dirty="0"/>
              <a:t>Couverture de tous les exemples positifs:+ </a:t>
            </a:r>
            <a:r>
              <a:rPr lang="fr-FR" i="1" dirty="0">
                <a:sym typeface="Wingdings" panose="05000000000000000000" pitchFamily="2" charset="2"/>
              </a:rPr>
              <a:t>Père(</a:t>
            </a:r>
            <a:r>
              <a:rPr lang="fr-FR" i="1" dirty="0" err="1">
                <a:sym typeface="Wingdings" panose="05000000000000000000" pitchFamily="2" charset="2"/>
              </a:rPr>
              <a:t>x,z</a:t>
            </a:r>
            <a:r>
              <a:rPr lang="fr-FR" i="1" dirty="0">
                <a:sym typeface="Wingdings" panose="05000000000000000000" pitchFamily="2" charset="2"/>
              </a:rPr>
              <a:t>) ∧ </a:t>
            </a:r>
            <a:r>
              <a:rPr lang="fr-FR" i="1" dirty="0" err="1">
                <a:sym typeface="Wingdings" panose="05000000000000000000" pitchFamily="2" charset="2"/>
              </a:rPr>
              <a:t>Mère</a:t>
            </a:r>
            <a:r>
              <a:rPr lang="fr-FR" i="1" dirty="0">
                <a:sym typeface="Wingdings" panose="05000000000000000000" pitchFamily="2" charset="2"/>
              </a:rPr>
              <a:t>(</a:t>
            </a:r>
            <a:r>
              <a:rPr lang="fr-FR" i="1" dirty="0" err="1">
                <a:sym typeface="Wingdings" panose="05000000000000000000" pitchFamily="2" charset="2"/>
              </a:rPr>
              <a:t>z,y</a:t>
            </a:r>
            <a:r>
              <a:rPr lang="fr-FR" i="1" dirty="0">
                <a:sym typeface="Wingdings" panose="05000000000000000000" pitchFamily="2" charset="2"/>
              </a:rPr>
              <a:t>) </a:t>
            </a:r>
            <a:r>
              <a:rPr lang="fr-FR" i="1" dirty="0" err="1">
                <a:sym typeface="Wingdings" panose="05000000000000000000" pitchFamily="2" charset="2"/>
              </a:rPr>
              <a:t>GrandPère</a:t>
            </a:r>
            <a:r>
              <a:rPr lang="fr-FR" i="1" dirty="0">
                <a:sym typeface="Wingdings" panose="05000000000000000000" pitchFamily="2" charset="2"/>
              </a:rPr>
              <a:t>(</a:t>
            </a:r>
            <a:r>
              <a:rPr lang="fr-FR" i="1" dirty="0" err="1">
                <a:sym typeface="Wingdings" panose="05000000000000000000" pitchFamily="2" charset="2"/>
              </a:rPr>
              <a:t>x,y</a:t>
            </a:r>
            <a:r>
              <a:rPr lang="fr-FR" i="1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Choix des nouveaux littéraux: </a:t>
            </a:r>
          </a:p>
          <a:p>
            <a:pPr lvl="3"/>
            <a:r>
              <a:rPr lang="fr-FR" dirty="0"/>
              <a:t>Utilisant des prédicats (au moins une variable commune)</a:t>
            </a:r>
          </a:p>
          <a:p>
            <a:pPr lvl="3"/>
            <a:r>
              <a:rPr lang="fr-FR" dirty="0"/>
              <a:t>Egalités/inégalités (variables + constantes)</a:t>
            </a:r>
          </a:p>
          <a:p>
            <a:pPr lvl="3"/>
            <a:r>
              <a:rPr lang="fr-FR" dirty="0"/>
              <a:t>Comparaisons arithmétiques (</a:t>
            </a:r>
            <a:r>
              <a:rPr lang="fr-FR" dirty="0" err="1"/>
              <a:t>cf</a:t>
            </a:r>
            <a:r>
              <a:rPr lang="fr-FR" dirty="0"/>
              <a:t> hiérarchie de généralisation)</a:t>
            </a:r>
          </a:p>
          <a:p>
            <a:pPr lvl="2"/>
            <a:r>
              <a:rPr lang="fr-FR" dirty="0"/>
              <a:t>b très grand mais restrictions de types + utilisation du gain </a:t>
            </a:r>
            <a:br>
              <a:rPr lang="fr-FR" dirty="0"/>
            </a:br>
            <a:r>
              <a:rPr lang="fr-FR" dirty="0"/>
              <a:t>informationnel  + heuristique d’Occam (ex: longueur de la clause)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F06018-689D-4CC7-B7BD-BCD76811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88DD10-B740-4A3B-81B8-78834079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34E4E59-F32B-43B0-89D7-A2F74693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3627310"/>
            <a:ext cx="3124200" cy="28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370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C351C7-96EA-43FE-A6EA-DA6D4B4A4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inductif par résolution inverse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CC69C50-4DC4-4D75-AE5B-94D06631E0D7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1752" y="1527047"/>
                <a:ext cx="5870448" cy="4883277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fr-FR" dirty="0"/>
                  <a:t>Inversion de l’inférence par résolution: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h𝑦𝑝𝑜𝑡h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è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</m:t>
                    </m:r>
                  </m:oMath>
                </a14:m>
                <a:r>
                  <a:rPr lang="fr-FR" dirty="0"/>
                  <a:t> résolution(h) |=classification</a:t>
                </a:r>
              </a:p>
              <a:p>
                <a:pPr lvl="1"/>
                <a:r>
                  <a:rPr lang="fr-FR" dirty="0"/>
                  <a:t>Résolvant C=&gt; C1 et C2 (ex: George, Anne, 2 fois)</a:t>
                </a:r>
              </a:p>
              <a:p>
                <a:r>
                  <a:rPr lang="fr-FR" dirty="0"/>
                  <a:t>Nécessite exploration des C1 et C2</a:t>
                </a:r>
              </a:p>
              <a:p>
                <a:r>
                  <a:rPr lang="fr-FR" dirty="0">
                    <a:sym typeface="Wingdings" panose="05000000000000000000" pitchFamily="2" charset="2"/>
                  </a:rPr>
                  <a:t> b également très grand mais de même, heuristiques:</a:t>
                </a:r>
              </a:p>
              <a:p>
                <a:pPr lvl="1"/>
                <a:r>
                  <a:rPr lang="fr-FR" dirty="0">
                    <a:sym typeface="Wingdings" panose="05000000000000000000" pitchFamily="2" charset="2"/>
                  </a:rPr>
                  <a:t>Elimination des redondances + Stratégie de preuve restreinte: ex: résolution linéaire</a:t>
                </a:r>
              </a:p>
              <a:p>
                <a:pPr lvl="1"/>
                <a:r>
                  <a:rPr lang="fr-FR" dirty="0">
                    <a:sym typeface="Wingdings" panose="05000000000000000000" pitchFamily="2" charset="2"/>
                  </a:rPr>
                  <a:t>Langage restreint: ex: uniquement Horn: </a:t>
                </a:r>
                <a:r>
                  <a:rPr lang="fr-FR" i="1" dirty="0" err="1"/>
                  <a:t>Contexte</a:t>
                </a:r>
                <a:r>
                  <a:rPr lang="fr-FR" i="1" dirty="0"/>
                  <a:t> ∧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lang="fr-FR" i="1" dirty="0"/>
                  <a:t>Classifications ∧ Descriptions |=</a:t>
                </a:r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lang="fr-FR" i="1" dirty="0"/>
                  <a:t> Hypothèse</a:t>
                </a:r>
              </a:p>
              <a:p>
                <a:pPr lvl="1"/>
                <a:r>
                  <a:rPr lang="fr-FR" dirty="0"/>
                  <a:t>Alternatives: Inférence par vérification de modèle ou </a:t>
                </a:r>
                <a:r>
                  <a:rPr lang="fr-FR" dirty="0" err="1"/>
                  <a:t>Propositionalisation</a:t>
                </a:r>
                <a:r>
                  <a:rPr lang="fr-FR" dirty="0"/>
                  <a:t> (</a:t>
                </a:r>
                <a:r>
                  <a:rPr lang="fr-FR" dirty="0" err="1"/>
                  <a:t>cf</a:t>
                </a:r>
                <a:r>
                  <a:rPr lang="fr-FR" dirty="0"/>
                  <a:t> </a:t>
                </a:r>
                <a:r>
                  <a:rPr lang="fr-FR" dirty="0" err="1"/>
                  <a:t>SatPlan</a:t>
                </a:r>
                <a:r>
                  <a:rPr lang="fr-FR" dirty="0"/>
                  <a:t>)</a:t>
                </a:r>
              </a:p>
              <a:p>
                <a:r>
                  <a:rPr lang="fr-FR" dirty="0"/>
                  <a:t>Découvertes par programmation logique inductive</a:t>
                </a:r>
              </a:p>
              <a:p>
                <a:pPr lvl="1"/>
                <a:r>
                  <a:rPr lang="fr-FR" dirty="0"/>
                  <a:t>Remarque: Résolution complète </a:t>
                </a:r>
                <a:r>
                  <a:rPr lang="fr-FR" dirty="0">
                    <a:sym typeface="Wingdings" panose="05000000000000000000" pitchFamily="2" charset="2"/>
                  </a:rPr>
                  <a:t> procédure inverse théoriquement complète</a:t>
                </a:r>
              </a:p>
              <a:p>
                <a:pPr lvl="2"/>
                <a:r>
                  <a:rPr lang="fr-FR" dirty="0">
                    <a:sym typeface="Wingdings" panose="05000000000000000000" pitchFamily="2" charset="2"/>
                  </a:rPr>
                  <a:t> pb = exploration, heuristiques</a:t>
                </a:r>
              </a:p>
              <a:p>
                <a:pPr lvl="1"/>
                <a:r>
                  <a:rPr lang="fr-FR" dirty="0">
                    <a:sym typeface="Wingdings" panose="05000000000000000000" pitchFamily="2" charset="2"/>
                  </a:rPr>
                  <a:t>Possibilité: création de prédicat résolu (ex: </a:t>
                </a:r>
                <a:r>
                  <a:rPr lang="fr-FR" i="1" dirty="0">
                    <a:sym typeface="Wingdings" panose="05000000000000000000" pitchFamily="2" charset="2"/>
                  </a:rPr>
                  <a:t>P</a:t>
                </a:r>
                <a:r>
                  <a:rPr lang="fr-FR" dirty="0">
                    <a:sym typeface="Wingdings" panose="05000000000000000000" pitchFamily="2" charset="2"/>
                  </a:rPr>
                  <a:t>)  réduction de la taille du prédicat but</a:t>
                </a:r>
              </a:p>
              <a:p>
                <a:pPr lvl="2"/>
                <a:r>
                  <a:rPr lang="fr-FR" dirty="0">
                    <a:sym typeface="Wingdings" panose="05000000000000000000" pitchFamily="2" charset="2"/>
                  </a:rPr>
                  <a:t>Ex: Galilée: accélération</a:t>
                </a:r>
              </a:p>
              <a:p>
                <a:pPr lvl="2"/>
                <a:r>
                  <a:rPr lang="fr-FR" dirty="0">
                    <a:sym typeface="Wingdings" panose="05000000000000000000" pitchFamily="2" charset="2"/>
                  </a:rPr>
                  <a:t>Ex: Biologie (protéines, génome etc.)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CC69C50-4DC4-4D75-AE5B-94D06631E0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7"/>
                <a:ext cx="5870448" cy="4883277"/>
              </a:xfrm>
              <a:blipFill>
                <a:blip r:embed="rId2"/>
                <a:stretch>
                  <a:fillRect l="-415" t="-1746" r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634ACD1-52D9-4E2B-B4B8-6EF5CFA49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9F177C-3616-49EC-8F31-ED051D74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B78A0FA-65EB-4AC1-84D2-1183DCA4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987" y="1556156"/>
            <a:ext cx="2995613" cy="11872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ABFD26E-A3A1-448F-BA10-BA65B5398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4953000"/>
            <a:ext cx="2338388" cy="5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136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CA083-1ED3-40E7-8EC7-1651CB71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Résumé apprentissage et connaissances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6C8D03-32E4-4340-9B4C-B2C6CFD96D0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883277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Utilisation des connaissances</a:t>
            </a:r>
          </a:p>
          <a:p>
            <a:pPr lvl="1"/>
            <a:r>
              <a:rPr lang="fr-FR" dirty="0"/>
              <a:t>Modèles plus expressifs qu’attributs simple</a:t>
            </a:r>
          </a:p>
          <a:p>
            <a:pPr lvl="1"/>
            <a:r>
              <a:rPr lang="fr-FR" dirty="0"/>
              <a:t>Apprentissage cumulatif: utilisation de la KB</a:t>
            </a:r>
          </a:p>
          <a:p>
            <a:pPr lvl="1"/>
            <a:r>
              <a:rPr lang="fr-FR" dirty="0"/>
              <a:t>Eliminations d’hypothèses et explications</a:t>
            </a:r>
          </a:p>
          <a:p>
            <a:pPr lvl="2"/>
            <a:r>
              <a:rPr lang="fr-FR" dirty="0"/>
              <a:t>Bornes = espace de version</a:t>
            </a:r>
          </a:p>
          <a:p>
            <a:r>
              <a:rPr lang="fr-FR" dirty="0"/>
              <a:t>Contraintes de dérivations Hypothèses / exemples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 identifie les différentes formes de techniques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Apprentissage par l’explication (EBL)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Généralisation des explications analogue à une forme de </a:t>
            </a:r>
            <a:r>
              <a:rPr lang="fr-FR" dirty="0" err="1">
                <a:sym typeface="Wingdings" panose="05000000000000000000" pitchFamily="2" charset="2"/>
              </a:rPr>
              <a:t>mémoisation</a:t>
            </a:r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Apprentissage par la pertinence (RBL)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Apprentissage des déterminations, généralisations déductives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Apprentissage inductif basé sur des connaissances (KBIL)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Utilisation des règles d’inférence</a:t>
            </a:r>
          </a:p>
          <a:p>
            <a:r>
              <a:rPr lang="fr-FR" dirty="0">
                <a:sym typeface="Wingdings" panose="05000000000000000000" pitchFamily="2" charset="2"/>
              </a:rPr>
              <a:t>Programmation inductive logique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KBIL en FOL &gt; représentation par attribut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Approche top-down /  </a:t>
            </a:r>
            <a:r>
              <a:rPr lang="fr-FR" dirty="0" err="1">
                <a:sym typeface="Wingdings" panose="05000000000000000000" pitchFamily="2" charset="2"/>
              </a:rPr>
              <a:t>forward</a:t>
            </a:r>
            <a:r>
              <a:rPr lang="fr-FR" dirty="0">
                <a:sym typeface="Wingdings" panose="05000000000000000000" pitchFamily="2" charset="2"/>
              </a:rPr>
              <a:t> ou </a:t>
            </a:r>
            <a:r>
              <a:rPr lang="fr-FR" dirty="0" err="1">
                <a:sym typeface="Wingdings" panose="05000000000000000000" pitchFamily="2" charset="2"/>
              </a:rPr>
              <a:t>bottom</a:t>
            </a:r>
            <a:r>
              <a:rPr lang="fr-FR" dirty="0">
                <a:sym typeface="Wingdings" panose="05000000000000000000" pitchFamily="2" charset="2"/>
              </a:rPr>
              <a:t>-up / </a:t>
            </a:r>
            <a:r>
              <a:rPr lang="fr-FR" dirty="0" err="1">
                <a:sym typeface="Wingdings" panose="05000000000000000000" pitchFamily="2" charset="2"/>
              </a:rPr>
              <a:t>backward</a:t>
            </a:r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Génération naturelle de prédicats concis / universels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8D20B3C-439C-4750-836F-ADA2E1B69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B64E17-A62C-4EB7-B1CE-63D48E9B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185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BC3615-D0C3-46A0-81CF-C682F5491166}" type="slidenum">
              <a:rPr lang="en-US"/>
              <a:pPr>
                <a:defRPr/>
              </a:pPr>
              <a:t>87</a:t>
            </a:fld>
            <a:endParaRPr lang="en-US"/>
          </a:p>
        </p:txBody>
      </p:sp>
      <p:sp>
        <p:nvSpPr>
          <p:cNvPr id="21508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10325"/>
            <a:ext cx="3581400" cy="36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</a:rPr>
              <a:t>IA 101</a:t>
            </a:r>
          </a:p>
        </p:txBody>
      </p:sp>
    </p:spTree>
    <p:extLst>
      <p:ext uri="{BB962C8B-B14F-4D97-AF65-F5344CB8AC3E}">
        <p14:creationId xmlns:p14="http://schemas.microsoft.com/office/powerpoint/2010/main" val="21132753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probabiliste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Naïve Bayes</a:t>
            </a:r>
          </a:p>
          <a:p>
            <a:pPr lvl="1"/>
            <a:r>
              <a:rPr lang="fr-FR" dirty="0"/>
              <a:t>Use </a:t>
            </a:r>
            <a:r>
              <a:rPr lang="fr-FR" dirty="0" err="1"/>
              <a:t>Bayesian</a:t>
            </a:r>
            <a:r>
              <a:rPr lang="fr-FR" dirty="0"/>
              <a:t> modeling</a:t>
            </a:r>
          </a:p>
          <a:p>
            <a:r>
              <a:rPr lang="fr-FR" dirty="0" err="1"/>
              <a:t>Make</a:t>
            </a:r>
            <a:r>
              <a:rPr lang="fr-FR" dirty="0"/>
              <a:t> the </a:t>
            </a:r>
            <a:r>
              <a:rPr lang="fr-FR" dirty="0" err="1"/>
              <a:t>simplest</a:t>
            </a:r>
            <a:r>
              <a:rPr lang="fr-FR" dirty="0"/>
              <a:t> possible </a:t>
            </a:r>
            <a:r>
              <a:rPr lang="fr-FR" dirty="0" err="1"/>
              <a:t>independence</a:t>
            </a:r>
            <a:r>
              <a:rPr lang="fr-FR" dirty="0"/>
              <a:t> </a:t>
            </a:r>
            <a:r>
              <a:rPr lang="fr-FR" dirty="0" err="1"/>
              <a:t>assumption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independent</a:t>
            </a:r>
            <a:r>
              <a:rPr lang="fr-FR" dirty="0"/>
              <a:t> of the values of the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, </a:t>
            </a:r>
            <a:r>
              <a:rPr lang="fr-FR" dirty="0" err="1"/>
              <a:t>given</a:t>
            </a:r>
            <a:r>
              <a:rPr lang="fr-FR" dirty="0"/>
              <a:t> the class variable</a:t>
            </a:r>
          </a:p>
          <a:p>
            <a:pPr lvl="1"/>
            <a:r>
              <a:rPr lang="fr-FR" dirty="0"/>
              <a:t>In </a:t>
            </a:r>
            <a:r>
              <a:rPr lang="fr-FR" dirty="0" err="1"/>
              <a:t>our</a:t>
            </a:r>
            <a:r>
              <a:rPr lang="fr-FR" dirty="0"/>
              <a:t> restaurant </a:t>
            </a:r>
            <a:r>
              <a:rPr lang="fr-FR" dirty="0" err="1"/>
              <a:t>domain</a:t>
            </a:r>
            <a:r>
              <a:rPr lang="fr-FR" dirty="0"/>
              <a:t>:  Cuisine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independent</a:t>
            </a:r>
            <a:r>
              <a:rPr lang="fr-FR" dirty="0"/>
              <a:t> of Patrons, </a:t>
            </a:r>
            <a:r>
              <a:rPr lang="fr-FR" i="1" dirty="0" err="1"/>
              <a:t>given</a:t>
            </a:r>
            <a:r>
              <a:rPr lang="fr-FR" i="1" dirty="0"/>
              <a:t> </a:t>
            </a:r>
            <a:r>
              <a:rPr lang="fr-FR" dirty="0"/>
              <a:t>a </a:t>
            </a:r>
            <a:r>
              <a:rPr lang="fr-FR" dirty="0" err="1"/>
              <a:t>decision</a:t>
            </a:r>
            <a:r>
              <a:rPr lang="fr-FR" dirty="0"/>
              <a:t> to </a:t>
            </a:r>
            <a:r>
              <a:rPr lang="fr-FR" dirty="0" err="1"/>
              <a:t>stay</a:t>
            </a:r>
            <a:r>
              <a:rPr lang="fr-FR" dirty="0"/>
              <a:t> (or not)</a:t>
            </a: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A192C63-96C6-4EF4-B9C1-B29A748BE1C4}" type="slidenum">
              <a:rPr lang="en-US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880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Naive</a:t>
            </a:r>
            <a:r>
              <a:rPr lang="fr-FR" dirty="0"/>
              <a:t> Bayes: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Naive</a:t>
            </a:r>
            <a:r>
              <a:rPr lang="fr-FR" dirty="0"/>
              <a:t> Bayes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amazingly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implement</a:t>
            </a:r>
            <a:r>
              <a:rPr lang="fr-FR" dirty="0"/>
              <a:t> (once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understand</a:t>
            </a:r>
            <a:r>
              <a:rPr lang="fr-FR" dirty="0"/>
              <a:t> the bit of math </a:t>
            </a:r>
            <a:r>
              <a:rPr lang="fr-FR" dirty="0" err="1"/>
              <a:t>behind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)</a:t>
            </a:r>
          </a:p>
          <a:p>
            <a:r>
              <a:rPr lang="fr-FR" dirty="0" err="1"/>
              <a:t>Remarkably</a:t>
            </a:r>
            <a:r>
              <a:rPr lang="fr-FR" dirty="0"/>
              <a:t>, </a:t>
            </a:r>
            <a:r>
              <a:rPr lang="fr-FR" dirty="0" err="1"/>
              <a:t>naive</a:t>
            </a:r>
            <a:r>
              <a:rPr lang="fr-FR" dirty="0"/>
              <a:t> Bayes can </a:t>
            </a:r>
            <a:r>
              <a:rPr lang="fr-FR" dirty="0" err="1"/>
              <a:t>outperform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—</a:t>
            </a:r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baseline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pretty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for </a:t>
            </a:r>
            <a:r>
              <a:rPr lang="fr-FR" dirty="0" err="1"/>
              <a:t>comparison</a:t>
            </a:r>
            <a:endParaRPr lang="fr-FR" dirty="0"/>
          </a:p>
          <a:p>
            <a:r>
              <a:rPr lang="fr-FR" dirty="0" err="1"/>
              <a:t>Naive</a:t>
            </a:r>
            <a:r>
              <a:rPr lang="fr-FR" dirty="0"/>
              <a:t> Bayes </a:t>
            </a:r>
            <a:r>
              <a:rPr lang="fr-FR" dirty="0" err="1"/>
              <a:t>can’t</a:t>
            </a:r>
            <a:r>
              <a:rPr lang="fr-FR" dirty="0"/>
              <a:t> capture </a:t>
            </a:r>
            <a:r>
              <a:rPr lang="fr-FR" dirty="0" err="1"/>
              <a:t>interdependencies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variables (</a:t>
            </a:r>
            <a:r>
              <a:rPr lang="fr-FR" dirty="0" err="1"/>
              <a:t>obviously</a:t>
            </a:r>
            <a:r>
              <a:rPr lang="fr-FR" dirty="0"/>
              <a:t>)—for </a:t>
            </a:r>
            <a:r>
              <a:rPr lang="fr-FR" dirty="0" err="1"/>
              <a:t>that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Bayes nets!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74D76D9-9361-4D29-98BC-E2252E88339D}" type="slidenum">
              <a:rPr lang="en-US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3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03A86"/>
                </a:solidFill>
              </a:rPr>
              <a:t>Exemple: l’attente au restaurant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883277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Fonction d’une liste d’attributs vers une décision (</a:t>
            </a:r>
            <a:r>
              <a:rPr lang="fr-FR" dirty="0" err="1"/>
              <a:t>e.g</a:t>
            </a:r>
            <a:r>
              <a:rPr lang="fr-FR" dirty="0"/>
              <a:t>. vrai/faux)</a:t>
            </a:r>
          </a:p>
          <a:p>
            <a:r>
              <a:rPr lang="fr-FR" dirty="0"/>
              <a:t>Exemple: décider d’attendre pour une table dans un restaurant, en fonction des attributs suivants:</a:t>
            </a:r>
          </a:p>
          <a:p>
            <a:pPr marL="731838" lvl="1" indent="-457200">
              <a:buFont typeface="+mj-lt"/>
              <a:buAutoNum type="arabicPeriod"/>
            </a:pPr>
            <a:r>
              <a:rPr lang="fr-FR" dirty="0"/>
              <a:t>Alternative: Existe-t-il un autre restaurant pas loin?</a:t>
            </a:r>
          </a:p>
          <a:p>
            <a:pPr marL="731838" lvl="1" indent="-457200">
              <a:buFont typeface="+mj-lt"/>
              <a:buAutoNum type="arabicPeriod"/>
            </a:pPr>
            <a:r>
              <a:rPr lang="fr-FR" dirty="0"/>
              <a:t>Bar: Est-ce que le bar est confortable pour attendre?</a:t>
            </a:r>
          </a:p>
          <a:p>
            <a:pPr marL="731838" lvl="1" indent="-457200">
              <a:buFont typeface="+mj-lt"/>
              <a:buAutoNum type="arabicPeriod"/>
            </a:pPr>
            <a:r>
              <a:rPr lang="fr-FR" dirty="0" err="1"/>
              <a:t>Ven</a:t>
            </a:r>
            <a:r>
              <a:rPr lang="fr-FR" dirty="0"/>
              <a:t>/Sam: Est-ce qu’on est vendredi ou samedi?</a:t>
            </a:r>
          </a:p>
          <a:p>
            <a:pPr marL="731838" lvl="1" indent="-457200">
              <a:buFont typeface="+mj-lt"/>
              <a:buAutoNum type="arabicPeriod"/>
            </a:pPr>
            <a:r>
              <a:rPr lang="fr-FR" dirty="0"/>
              <a:t>Faim: A-t-on faim?</a:t>
            </a:r>
          </a:p>
          <a:p>
            <a:pPr marL="731838" lvl="1" indent="-457200">
              <a:buFont typeface="+mj-lt"/>
              <a:buAutoNum type="arabicPeriod"/>
            </a:pPr>
            <a:r>
              <a:rPr lang="fr-FR" dirty="0"/>
              <a:t>Clients: Combien de clients dans le restaurant ?</a:t>
            </a:r>
          </a:p>
          <a:p>
            <a:pPr marL="892175" lvl="2" indent="-342900"/>
            <a:r>
              <a:rPr lang="fr-FR" dirty="0"/>
              <a:t>parmi {Aucun, </a:t>
            </a:r>
            <a:r>
              <a:rPr lang="fr-FR" dirty="0" err="1"/>
              <a:t>QuelquesUns</a:t>
            </a:r>
            <a:r>
              <a:rPr lang="fr-FR" dirty="0"/>
              <a:t>, Complet}</a:t>
            </a:r>
          </a:p>
          <a:p>
            <a:pPr marL="731838" lvl="1" indent="-457200">
              <a:buFont typeface="+mj-lt"/>
              <a:buAutoNum type="arabicPeriod"/>
            </a:pPr>
            <a:r>
              <a:rPr lang="fr-FR" dirty="0"/>
              <a:t>Prix: quelle est la gamme de prix ? </a:t>
            </a:r>
          </a:p>
          <a:p>
            <a:pPr lvl="2"/>
            <a:r>
              <a:rPr lang="fr-FR" dirty="0"/>
              <a:t>{€, €€, €€€}</a:t>
            </a:r>
          </a:p>
          <a:p>
            <a:pPr marL="731838" lvl="1" indent="-457200">
              <a:buFont typeface="+mj-lt"/>
              <a:buAutoNum type="arabicPeriod"/>
            </a:pPr>
            <a:r>
              <a:rPr lang="fr-FR" dirty="0"/>
              <a:t>Pluie: </a:t>
            </a:r>
            <a:r>
              <a:rPr lang="fr-FR" dirty="0" err="1"/>
              <a:t>Pleut-il</a:t>
            </a:r>
            <a:r>
              <a:rPr lang="fr-FR" dirty="0"/>
              <a:t>?</a:t>
            </a:r>
          </a:p>
          <a:p>
            <a:pPr marL="731838" lvl="1" indent="-457200">
              <a:buFont typeface="+mj-lt"/>
              <a:buAutoNum type="arabicPeriod"/>
            </a:pPr>
            <a:r>
              <a:rPr lang="fr-FR" dirty="0"/>
              <a:t>Réservation: A-t-on réservé?</a:t>
            </a:r>
          </a:p>
          <a:p>
            <a:pPr marL="731838" lvl="1" indent="-457200">
              <a:buFont typeface="+mj-lt"/>
              <a:buAutoNum type="arabicPeriod"/>
            </a:pPr>
            <a:r>
              <a:rPr lang="fr-FR" dirty="0"/>
              <a:t>Type: Quel est le type de restaurant ? </a:t>
            </a:r>
          </a:p>
          <a:p>
            <a:pPr lvl="2"/>
            <a:r>
              <a:rPr lang="fr-FR" dirty="0"/>
              <a:t>{Français, Italien, Thaïlandais, Rapide}</a:t>
            </a:r>
          </a:p>
          <a:p>
            <a:pPr marL="731838" lvl="1" indent="-457200">
              <a:buFont typeface="+mj-lt"/>
              <a:buAutoNum type="arabicPeriod"/>
            </a:pPr>
            <a:r>
              <a:rPr lang="fr-FR" dirty="0"/>
              <a:t>Estimation de l’attente</a:t>
            </a:r>
          </a:p>
          <a:p>
            <a:pPr lvl="2"/>
            <a:r>
              <a:rPr lang="fr-FR" dirty="0"/>
              <a:t>{0-10min, 10-30 min, 30-60 min, +60 min}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405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26BDF-2056-494C-B9F5-D80B600916B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4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Bayesian</a:t>
            </a:r>
            <a:r>
              <a:rPr lang="fr-FR" dirty="0"/>
              <a:t> Formulation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495800"/>
          </a:xfrm>
        </p:spPr>
        <p:txBody>
          <a:bodyPr>
            <a:normAutofit fontScale="77500" lnSpcReduction="20000"/>
          </a:bodyPr>
          <a:lstStyle/>
          <a:p>
            <a:r>
              <a:rPr lang="fr-FR" dirty="0" err="1"/>
              <a:t>Assuming</a:t>
            </a:r>
            <a:r>
              <a:rPr lang="fr-FR" dirty="0"/>
              <a:t> </a:t>
            </a:r>
            <a:r>
              <a:rPr lang="fr-FR" dirty="0" err="1"/>
              <a:t>conditional</a:t>
            </a:r>
            <a:r>
              <a:rPr lang="fr-FR" dirty="0"/>
              <a:t> </a:t>
            </a:r>
            <a:r>
              <a:rPr lang="fr-FR" dirty="0" err="1"/>
              <a:t>independence</a:t>
            </a:r>
            <a:endParaRPr lang="fr-FR" dirty="0"/>
          </a:p>
          <a:p>
            <a:pPr lvl="1"/>
            <a:r>
              <a:rPr lang="fr-FR" dirty="0"/>
              <a:t>p(C | F</a:t>
            </a:r>
            <a:r>
              <a:rPr lang="fr-FR" baseline="-25000" dirty="0"/>
              <a:t>1</a:t>
            </a:r>
            <a:r>
              <a:rPr lang="fr-FR" dirty="0"/>
              <a:t>, ..., F</a:t>
            </a:r>
            <a:r>
              <a:rPr lang="fr-FR" baseline="-25000" dirty="0"/>
              <a:t>n</a:t>
            </a:r>
            <a:r>
              <a:rPr lang="fr-FR" dirty="0"/>
              <a:t>) = p(C) p(F</a:t>
            </a:r>
            <a:r>
              <a:rPr lang="fr-FR" baseline="-25000" dirty="0"/>
              <a:t>1</a:t>
            </a:r>
            <a:r>
              <a:rPr lang="fr-FR" dirty="0"/>
              <a:t>, ..., F</a:t>
            </a:r>
            <a:r>
              <a:rPr lang="fr-FR" baseline="-25000" dirty="0"/>
              <a:t>n</a:t>
            </a:r>
            <a:r>
              <a:rPr lang="fr-FR" dirty="0"/>
              <a:t> | C) / P(F</a:t>
            </a:r>
            <a:r>
              <a:rPr lang="fr-FR" baseline="-25000" dirty="0"/>
              <a:t>1</a:t>
            </a:r>
            <a:r>
              <a:rPr lang="fr-FR" dirty="0"/>
              <a:t>, ..., F</a:t>
            </a:r>
            <a:r>
              <a:rPr lang="fr-FR" baseline="-25000" dirty="0"/>
              <a:t>n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 		= α p(C) p(F</a:t>
            </a:r>
            <a:r>
              <a:rPr lang="fr-FR" baseline="-25000" dirty="0"/>
              <a:t>1</a:t>
            </a:r>
            <a:r>
              <a:rPr lang="fr-FR" dirty="0"/>
              <a:t>, ..., F</a:t>
            </a:r>
            <a:r>
              <a:rPr lang="fr-FR" baseline="-25000" dirty="0"/>
              <a:t>n</a:t>
            </a:r>
            <a:r>
              <a:rPr lang="fr-FR" dirty="0"/>
              <a:t> | C) </a:t>
            </a:r>
          </a:p>
          <a:p>
            <a:pPr lvl="1"/>
            <a:r>
              <a:rPr lang="fr-FR" dirty="0"/>
              <a:t>Assume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F</a:t>
            </a:r>
            <a:r>
              <a:rPr lang="fr-FR" baseline="-25000" dirty="0"/>
              <a:t>i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conditionally</a:t>
            </a:r>
            <a:r>
              <a:rPr lang="fr-FR" dirty="0"/>
              <a:t> </a:t>
            </a:r>
            <a:r>
              <a:rPr lang="fr-FR" dirty="0" err="1"/>
              <a:t>independent</a:t>
            </a:r>
            <a:r>
              <a:rPr lang="fr-FR" dirty="0"/>
              <a:t> of the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 the class C.  </a:t>
            </a:r>
            <a:r>
              <a:rPr lang="fr-FR" dirty="0" err="1"/>
              <a:t>Then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p(C | F</a:t>
            </a:r>
            <a:r>
              <a:rPr lang="fr-FR" baseline="-25000" dirty="0"/>
              <a:t>1</a:t>
            </a:r>
            <a:r>
              <a:rPr lang="fr-FR" dirty="0"/>
              <a:t>, ..., F</a:t>
            </a:r>
            <a:r>
              <a:rPr lang="fr-FR" baseline="-25000" dirty="0"/>
              <a:t>n</a:t>
            </a:r>
            <a:r>
              <a:rPr lang="fr-FR" dirty="0"/>
              <a:t>)  = α p(C) </a:t>
            </a:r>
            <a:r>
              <a:rPr lang="fr-FR" dirty="0" err="1"/>
              <a:t>Π</a:t>
            </a:r>
            <a:r>
              <a:rPr lang="fr-FR" baseline="-25000" dirty="0" err="1"/>
              <a:t>i</a:t>
            </a:r>
            <a:r>
              <a:rPr lang="fr-FR" dirty="0"/>
              <a:t> p(F</a:t>
            </a:r>
            <a:r>
              <a:rPr lang="fr-FR" baseline="-25000" dirty="0"/>
              <a:t>i</a:t>
            </a:r>
            <a:r>
              <a:rPr lang="fr-FR" dirty="0"/>
              <a:t> | C) </a:t>
            </a:r>
          </a:p>
          <a:p>
            <a:pPr lvl="1"/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estimate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conditional</a:t>
            </a:r>
            <a:r>
              <a:rPr lang="fr-FR" dirty="0"/>
              <a:t> </a:t>
            </a:r>
            <a:r>
              <a:rPr lang="fr-FR" dirty="0" err="1"/>
              <a:t>probabilities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observed</a:t>
            </a:r>
            <a:r>
              <a:rPr lang="fr-FR" dirty="0"/>
              <a:t> </a:t>
            </a:r>
            <a:r>
              <a:rPr lang="fr-FR" dirty="0" err="1"/>
              <a:t>counts</a:t>
            </a:r>
            <a:r>
              <a:rPr lang="fr-FR" dirty="0"/>
              <a:t> in the training data:</a:t>
            </a:r>
            <a:br>
              <a:rPr lang="fr-FR" dirty="0"/>
            </a:br>
            <a:r>
              <a:rPr lang="fr-FR" dirty="0"/>
              <a:t>p(F</a:t>
            </a:r>
            <a:r>
              <a:rPr lang="fr-FR" baseline="-25000" dirty="0"/>
              <a:t>i</a:t>
            </a:r>
            <a:r>
              <a:rPr lang="fr-FR" dirty="0"/>
              <a:t> | C)  = N(F</a:t>
            </a:r>
            <a:r>
              <a:rPr lang="fr-FR" baseline="-25000" dirty="0"/>
              <a:t>i</a:t>
            </a:r>
            <a:r>
              <a:rPr lang="fr-FR" dirty="0"/>
              <a:t> </a:t>
            </a:r>
            <a:r>
              <a:rPr lang="fr-FR" dirty="0">
                <a:latin typeface="ＭＳ ゴシック" charset="-128"/>
                <a:ea typeface="ＭＳ ゴシック" charset="-128"/>
              </a:rPr>
              <a:t>∧</a:t>
            </a:r>
            <a:r>
              <a:rPr lang="fr-FR" dirty="0"/>
              <a:t> C) / N(C)</a:t>
            </a:r>
          </a:p>
          <a:p>
            <a:r>
              <a:rPr lang="fr-FR" dirty="0" err="1"/>
              <a:t>Dealing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zeros</a:t>
            </a:r>
            <a:endParaRPr lang="fr-FR" dirty="0"/>
          </a:p>
          <a:p>
            <a:pPr lvl="1"/>
            <a:r>
              <a:rPr lang="fr-FR" dirty="0"/>
              <a:t>One </a:t>
            </a:r>
            <a:r>
              <a:rPr lang="fr-FR" dirty="0" err="1"/>
              <a:t>subtlety</a:t>
            </a:r>
            <a:r>
              <a:rPr lang="fr-FR" dirty="0"/>
              <a:t> of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algorithm</a:t>
            </a:r>
            <a:r>
              <a:rPr lang="fr-FR" dirty="0"/>
              <a:t> in practice: 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estimated</a:t>
            </a:r>
            <a:r>
              <a:rPr lang="fr-FR" dirty="0"/>
              <a:t> </a:t>
            </a:r>
            <a:r>
              <a:rPr lang="fr-FR" dirty="0" err="1"/>
              <a:t>probabilities</a:t>
            </a:r>
            <a:r>
              <a:rPr lang="fr-FR" dirty="0"/>
              <a:t> are </a:t>
            </a:r>
            <a:r>
              <a:rPr lang="fr-FR" dirty="0" err="1"/>
              <a:t>zero</a:t>
            </a:r>
            <a:r>
              <a:rPr lang="fr-FR" dirty="0"/>
              <a:t>, </a:t>
            </a:r>
            <a:r>
              <a:rPr lang="fr-FR" dirty="0" err="1"/>
              <a:t>ugly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happen</a:t>
            </a:r>
            <a:endParaRPr lang="fr-FR" dirty="0"/>
          </a:p>
          <a:p>
            <a:pPr lvl="1"/>
            <a:r>
              <a:rPr lang="fr-FR" dirty="0"/>
              <a:t>The fix: </a:t>
            </a:r>
            <a:r>
              <a:rPr lang="fr-FR" dirty="0" err="1"/>
              <a:t>Add</a:t>
            </a:r>
            <a:r>
              <a:rPr lang="fr-FR" dirty="0"/>
              <a:t> one to </a:t>
            </a:r>
            <a:r>
              <a:rPr lang="fr-FR" dirty="0" err="1"/>
              <a:t>every</a:t>
            </a:r>
            <a:r>
              <a:rPr lang="fr-FR" dirty="0"/>
              <a:t> count (aka “</a:t>
            </a:r>
            <a:r>
              <a:rPr lang="fr-FR" b="1" dirty="0" err="1"/>
              <a:t>Laplacian</a:t>
            </a:r>
            <a:r>
              <a:rPr lang="fr-FR" b="1" dirty="0"/>
              <a:t> </a:t>
            </a:r>
            <a:r>
              <a:rPr lang="fr-FR" b="1" dirty="0" err="1"/>
              <a:t>smoothing</a:t>
            </a:r>
            <a:r>
              <a:rPr lang="fr-FR" dirty="0"/>
              <a:t>”)</a:t>
            </a:r>
          </a:p>
          <a:p>
            <a:r>
              <a:rPr lang="fr-FR" dirty="0"/>
              <a:t>Example</a:t>
            </a:r>
          </a:p>
          <a:p>
            <a:pPr lvl="1"/>
            <a:r>
              <a:rPr lang="fr-FR" dirty="0"/>
              <a:t>p(</a:t>
            </a:r>
            <a:r>
              <a:rPr lang="fr-FR" dirty="0" err="1"/>
              <a:t>Wait</a:t>
            </a:r>
            <a:r>
              <a:rPr lang="fr-FR" dirty="0"/>
              <a:t> | Cuisine, Patrons, </a:t>
            </a:r>
            <a:r>
              <a:rPr lang="fr-FR" dirty="0" err="1"/>
              <a:t>Rainy</a:t>
            </a:r>
            <a:r>
              <a:rPr lang="fr-FR" dirty="0"/>
              <a:t>?)  = </a:t>
            </a:r>
            <a:br>
              <a:rPr lang="fr-FR" dirty="0"/>
            </a:br>
            <a:r>
              <a:rPr lang="fr-FR" dirty="0"/>
              <a:t> 	α p(</a:t>
            </a:r>
            <a:r>
              <a:rPr lang="fr-FR" dirty="0" err="1"/>
              <a:t>Wait</a:t>
            </a:r>
            <a:r>
              <a:rPr lang="fr-FR" dirty="0"/>
              <a:t>) p(Cuisine | </a:t>
            </a:r>
            <a:r>
              <a:rPr lang="fr-FR" dirty="0" err="1"/>
              <a:t>Wait</a:t>
            </a:r>
            <a:r>
              <a:rPr lang="fr-FR" dirty="0"/>
              <a:t>) p(Patrons | </a:t>
            </a:r>
            <a:r>
              <a:rPr lang="fr-FR" dirty="0" err="1"/>
              <a:t>Wait</a:t>
            </a:r>
            <a:r>
              <a:rPr lang="fr-FR" dirty="0"/>
              <a:t>) </a:t>
            </a:r>
            <a:br>
              <a:rPr lang="fr-FR" dirty="0"/>
            </a:br>
            <a:r>
              <a:rPr lang="fr-FR" dirty="0"/>
              <a:t> 		p(</a:t>
            </a:r>
            <a:r>
              <a:rPr lang="fr-FR" dirty="0" err="1"/>
              <a:t>Rainy</a:t>
            </a:r>
            <a:r>
              <a:rPr lang="fr-FR" dirty="0"/>
              <a:t>? | </a:t>
            </a:r>
            <a:r>
              <a:rPr lang="fr-FR" dirty="0" err="1"/>
              <a:t>Wait</a:t>
            </a:r>
            <a:r>
              <a:rPr lang="fr-FR" dirty="0"/>
              <a:t>)</a:t>
            </a:r>
          </a:p>
          <a:p>
            <a:pPr lvl="1"/>
            <a:endParaRPr lang="fr-FR" dirty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12B96BF-D5E5-4B39-A6BB-50AFA5F48BBB}" type="slidenum">
              <a:rPr lang="en-US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133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 </a:t>
            </a:r>
            <a:r>
              <a:rPr lang="fr-FR" dirty="0" err="1"/>
              <a:t>Multiplying</a:t>
            </a:r>
            <a:r>
              <a:rPr lang="fr-FR" dirty="0"/>
              <a:t> </a:t>
            </a:r>
            <a:r>
              <a:rPr lang="fr-FR" dirty="0" err="1"/>
              <a:t>Probabilities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If </a:t>
            </a:r>
            <a:r>
              <a:rPr lang="fr-FR" dirty="0" err="1"/>
              <a:t>we</a:t>
            </a:r>
            <a:r>
              <a:rPr lang="fr-FR" dirty="0"/>
              <a:t> have lots of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posterior</a:t>
            </a:r>
            <a:r>
              <a:rPr lang="fr-FR" dirty="0"/>
              <a:t> </a:t>
            </a:r>
            <a:r>
              <a:rPr lang="fr-FR" dirty="0" err="1"/>
              <a:t>probabilities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multiply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together</a:t>
            </a:r>
            <a:r>
              <a:rPr lang="fr-FR" dirty="0"/>
              <a:t>?  </a:t>
            </a:r>
          </a:p>
          <a:p>
            <a:pPr lvl="1"/>
            <a:r>
              <a:rPr lang="fr-FR" dirty="0"/>
              <a:t>e.g., .0001*.0003*.05*.0000001*.002*.5*.9*.1</a:t>
            </a:r>
          </a:p>
          <a:p>
            <a:pPr lvl="1"/>
            <a:r>
              <a:rPr lang="fr-FR" dirty="0"/>
              <a:t>UNDERFLOW!!!!!</a:t>
            </a:r>
          </a:p>
          <a:p>
            <a:r>
              <a:rPr lang="fr-FR" dirty="0"/>
              <a:t>Solution: Log-</a:t>
            </a:r>
            <a:r>
              <a:rPr lang="fr-FR" dirty="0" err="1"/>
              <a:t>Likelihood</a:t>
            </a:r>
            <a:r>
              <a:rPr lang="fr-FR" dirty="0"/>
              <a:t>!</a:t>
            </a:r>
          </a:p>
          <a:p>
            <a:pPr lvl="1"/>
            <a:r>
              <a:rPr lang="fr-FR" dirty="0"/>
              <a:t>log(X)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monotonically</a:t>
            </a:r>
            <a:r>
              <a:rPr lang="fr-FR" dirty="0"/>
              <a:t> </a:t>
            </a:r>
            <a:r>
              <a:rPr lang="fr-FR" dirty="0" err="1"/>
              <a:t>increasing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  <a:p>
            <a:pPr lvl="1"/>
            <a:r>
              <a:rPr lang="fr-FR" dirty="0" err="1"/>
              <a:t>Maximizing</a:t>
            </a:r>
            <a:r>
              <a:rPr lang="fr-FR" dirty="0"/>
              <a:t> log(p(C | F</a:t>
            </a:r>
            <a:r>
              <a:rPr lang="fr-FR" baseline="-25000" dirty="0"/>
              <a:t>1</a:t>
            </a:r>
            <a:r>
              <a:rPr lang="fr-FR" dirty="0"/>
              <a:t>, ..., F</a:t>
            </a:r>
            <a:r>
              <a:rPr lang="fr-FR" baseline="-25000" dirty="0"/>
              <a:t>n</a:t>
            </a:r>
            <a:r>
              <a:rPr lang="fr-FR" dirty="0"/>
              <a:t>))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/>
              <a:t>maximizing</a:t>
            </a:r>
            <a:r>
              <a:rPr lang="fr-FR" dirty="0"/>
              <a:t> p(C | F</a:t>
            </a:r>
            <a:r>
              <a:rPr lang="fr-FR" baseline="-25000" dirty="0"/>
              <a:t>1</a:t>
            </a:r>
            <a:r>
              <a:rPr lang="fr-FR" dirty="0"/>
              <a:t>, ..., F</a:t>
            </a:r>
            <a:r>
              <a:rPr lang="fr-FR" baseline="-25000" dirty="0"/>
              <a:t>n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Logarithms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sometimes</a:t>
            </a:r>
            <a:r>
              <a:rPr lang="fr-FR" dirty="0"/>
              <a:t> </a:t>
            </a:r>
            <a:r>
              <a:rPr lang="fr-FR" dirty="0" err="1"/>
              <a:t>simplify</a:t>
            </a:r>
            <a:r>
              <a:rPr lang="fr-FR" dirty="0"/>
              <a:t> the math</a:t>
            </a:r>
          </a:p>
          <a:p>
            <a:pPr lvl="1"/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197C-CD77-40FF-8381-E347BE0F25AE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8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E021A96-416A-4F43-9BDE-8831A2A1820C}" type="slidenum">
              <a:rPr lang="en-US"/>
              <a:pPr/>
              <a:t>92</a:t>
            </a:fld>
            <a:endParaRPr 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: Bayes’ </a:t>
            </a:r>
            <a:r>
              <a:rPr lang="fr-FR" dirty="0" err="1"/>
              <a:t>rule</a:t>
            </a:r>
            <a:endParaRPr lang="fr-FR" dirty="0"/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model </a:t>
            </a:r>
            <a:r>
              <a:rPr lang="fr-FR" dirty="0" err="1"/>
              <a:t>space</a:t>
            </a:r>
            <a:r>
              <a:rPr lang="fr-FR" dirty="0"/>
              <a:t> (set of </a:t>
            </a:r>
            <a:r>
              <a:rPr lang="fr-FR" dirty="0" err="1"/>
              <a:t>hypotheses</a:t>
            </a:r>
            <a:r>
              <a:rPr lang="fr-FR" dirty="0"/>
              <a:t> h</a:t>
            </a:r>
            <a:r>
              <a:rPr lang="fr-FR" baseline="-25000" dirty="0"/>
              <a:t>i</a:t>
            </a:r>
            <a:r>
              <a:rPr lang="fr-FR" dirty="0"/>
              <a:t>) and </a:t>
            </a:r>
            <a:r>
              <a:rPr lang="fr-FR" dirty="0" err="1"/>
              <a:t>evidence</a:t>
            </a:r>
            <a:r>
              <a:rPr lang="fr-FR" dirty="0"/>
              <a:t> (data D):</a:t>
            </a:r>
          </a:p>
          <a:p>
            <a:pPr lvl="1"/>
            <a:r>
              <a:rPr lang="fr-FR" dirty="0"/>
              <a:t>P(</a:t>
            </a:r>
            <a:r>
              <a:rPr lang="fr-FR" dirty="0" err="1"/>
              <a:t>h</a:t>
            </a:r>
            <a:r>
              <a:rPr lang="fr-FR" baseline="-25000" dirty="0" err="1"/>
              <a:t>i</a:t>
            </a:r>
            <a:r>
              <a:rPr lang="fr-FR" dirty="0" err="1"/>
              <a:t>|D</a:t>
            </a:r>
            <a:r>
              <a:rPr lang="fr-FR" dirty="0"/>
              <a:t>) = </a:t>
            </a:r>
            <a:r>
              <a:rPr lang="fr-FR" dirty="0">
                <a:sym typeface="Symbol" charset="2"/>
              </a:rPr>
              <a:t> P(</a:t>
            </a:r>
            <a:r>
              <a:rPr lang="fr-FR" dirty="0" err="1">
                <a:sym typeface="Symbol" charset="2"/>
              </a:rPr>
              <a:t>D|h</a:t>
            </a:r>
            <a:r>
              <a:rPr lang="fr-FR" baseline="-25000" dirty="0" err="1">
                <a:sym typeface="Symbol" charset="2"/>
              </a:rPr>
              <a:t>i</a:t>
            </a:r>
            <a:r>
              <a:rPr lang="fr-FR" dirty="0">
                <a:sym typeface="Symbol" charset="2"/>
              </a:rPr>
              <a:t>) P(h</a:t>
            </a:r>
            <a:r>
              <a:rPr lang="fr-FR" baseline="-25000" dirty="0">
                <a:sym typeface="Symbol" charset="2"/>
              </a:rPr>
              <a:t>i</a:t>
            </a:r>
            <a:r>
              <a:rPr lang="fr-FR" dirty="0">
                <a:sym typeface="Symbol" charset="2"/>
              </a:rPr>
              <a:t>)</a:t>
            </a:r>
          </a:p>
          <a:p>
            <a:r>
              <a:rPr lang="fr-FR" dirty="0" err="1">
                <a:sym typeface="Symbol" charset="2"/>
              </a:rPr>
              <a:t>We</a:t>
            </a:r>
            <a:r>
              <a:rPr lang="fr-FR" dirty="0">
                <a:sym typeface="Symbol" charset="2"/>
              </a:rPr>
              <a:t> assume </a:t>
            </a:r>
            <a:r>
              <a:rPr lang="fr-FR" dirty="0" err="1">
                <a:sym typeface="Symbol" charset="2"/>
              </a:rPr>
              <a:t>that</a:t>
            </a:r>
            <a:r>
              <a:rPr lang="fr-FR" dirty="0">
                <a:sym typeface="Symbol" charset="2"/>
              </a:rPr>
              <a:t> observations are </a:t>
            </a:r>
            <a:r>
              <a:rPr lang="fr-FR" dirty="0" err="1">
                <a:sym typeface="Symbol" charset="2"/>
              </a:rPr>
              <a:t>independent</a:t>
            </a:r>
            <a:r>
              <a:rPr lang="fr-FR" dirty="0">
                <a:sym typeface="Symbol" charset="2"/>
              </a:rPr>
              <a:t> of </a:t>
            </a:r>
            <a:r>
              <a:rPr lang="fr-FR" dirty="0" err="1">
                <a:sym typeface="Symbol" charset="2"/>
              </a:rPr>
              <a:t>each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other</a:t>
            </a:r>
            <a:r>
              <a:rPr lang="fr-FR" dirty="0">
                <a:sym typeface="Symbol" charset="2"/>
              </a:rPr>
              <a:t>, </a:t>
            </a:r>
            <a:r>
              <a:rPr lang="fr-FR" dirty="0" err="1">
                <a:sym typeface="Symbol" charset="2"/>
              </a:rPr>
              <a:t>given</a:t>
            </a:r>
            <a:r>
              <a:rPr lang="fr-FR" dirty="0">
                <a:sym typeface="Symbol" charset="2"/>
              </a:rPr>
              <a:t> a model (</a:t>
            </a:r>
            <a:r>
              <a:rPr lang="fr-FR" dirty="0" err="1">
                <a:sym typeface="Symbol" charset="2"/>
              </a:rPr>
              <a:t>hypothesis</a:t>
            </a:r>
            <a:r>
              <a:rPr lang="fr-FR" dirty="0">
                <a:sym typeface="Symbol" charset="2"/>
              </a:rPr>
              <a:t>), </a:t>
            </a:r>
            <a:r>
              <a:rPr lang="fr-FR" dirty="0" err="1">
                <a:sym typeface="Symbol" charset="2"/>
              </a:rPr>
              <a:t>so</a:t>
            </a:r>
            <a:r>
              <a:rPr lang="fr-FR" dirty="0">
                <a:sym typeface="Symbol" charset="2"/>
              </a:rPr>
              <a:t>:</a:t>
            </a:r>
          </a:p>
          <a:p>
            <a:pPr lvl="1"/>
            <a:r>
              <a:rPr lang="fr-FR" dirty="0"/>
              <a:t>P(</a:t>
            </a:r>
            <a:r>
              <a:rPr lang="fr-FR" dirty="0" err="1"/>
              <a:t>h</a:t>
            </a:r>
            <a:r>
              <a:rPr lang="fr-FR" baseline="-25000" dirty="0" err="1"/>
              <a:t>i</a:t>
            </a:r>
            <a:r>
              <a:rPr lang="fr-FR" dirty="0" err="1"/>
              <a:t>|D</a:t>
            </a:r>
            <a:r>
              <a:rPr lang="fr-FR" dirty="0"/>
              <a:t>) = </a:t>
            </a:r>
            <a:r>
              <a:rPr lang="fr-FR" dirty="0">
                <a:sym typeface="Symbol" charset="2"/>
              </a:rPr>
              <a:t> </a:t>
            </a:r>
            <a:r>
              <a:rPr lang="fr-FR" baseline="-25000" dirty="0">
                <a:sym typeface="Symbol" charset="2"/>
              </a:rPr>
              <a:t>j</a:t>
            </a:r>
            <a:r>
              <a:rPr lang="fr-FR" dirty="0">
                <a:sym typeface="Symbol" charset="2"/>
              </a:rPr>
              <a:t> P(</a:t>
            </a:r>
            <a:r>
              <a:rPr lang="fr-FR" dirty="0" err="1">
                <a:sym typeface="Symbol" charset="2"/>
              </a:rPr>
              <a:t>d</a:t>
            </a:r>
            <a:r>
              <a:rPr lang="fr-FR" baseline="-25000" dirty="0" err="1">
                <a:sym typeface="Symbol" charset="2"/>
              </a:rPr>
              <a:t>j</a:t>
            </a:r>
            <a:r>
              <a:rPr lang="fr-FR" dirty="0" err="1">
                <a:sym typeface="Symbol" charset="2"/>
              </a:rPr>
              <a:t>|h</a:t>
            </a:r>
            <a:r>
              <a:rPr lang="fr-FR" baseline="-25000" dirty="0" err="1">
                <a:sym typeface="Symbol" charset="2"/>
              </a:rPr>
              <a:t>i</a:t>
            </a:r>
            <a:r>
              <a:rPr lang="fr-FR" dirty="0">
                <a:sym typeface="Symbol" charset="2"/>
              </a:rPr>
              <a:t>) P(h</a:t>
            </a:r>
            <a:r>
              <a:rPr lang="fr-FR" baseline="-25000" dirty="0">
                <a:sym typeface="Symbol" charset="2"/>
              </a:rPr>
              <a:t>i</a:t>
            </a:r>
            <a:r>
              <a:rPr lang="fr-FR" dirty="0">
                <a:sym typeface="Symbol" charset="2"/>
              </a:rPr>
              <a:t>)</a:t>
            </a:r>
          </a:p>
          <a:p>
            <a:r>
              <a:rPr lang="fr-FR" dirty="0">
                <a:sym typeface="Symbol" charset="2"/>
              </a:rPr>
              <a:t>To </a:t>
            </a:r>
            <a:r>
              <a:rPr lang="fr-FR" dirty="0" err="1">
                <a:sym typeface="Symbol" charset="2"/>
              </a:rPr>
              <a:t>predict</a:t>
            </a:r>
            <a:r>
              <a:rPr lang="fr-FR" dirty="0">
                <a:sym typeface="Symbol" charset="2"/>
              </a:rPr>
              <a:t> the value of </a:t>
            </a:r>
            <a:r>
              <a:rPr lang="fr-FR" dirty="0" err="1">
                <a:sym typeface="Symbol" charset="2"/>
              </a:rPr>
              <a:t>some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unknown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quantity</a:t>
            </a:r>
            <a:r>
              <a:rPr lang="fr-FR" dirty="0">
                <a:sym typeface="Symbol" charset="2"/>
              </a:rPr>
              <a:t>, X</a:t>
            </a:r>
            <a:br>
              <a:rPr lang="fr-FR" dirty="0">
                <a:sym typeface="Symbol" charset="2"/>
              </a:rPr>
            </a:br>
            <a:r>
              <a:rPr lang="fr-FR" dirty="0">
                <a:sym typeface="Symbol" charset="2"/>
              </a:rPr>
              <a:t> (e.g., the class label for a future observation):</a:t>
            </a:r>
          </a:p>
          <a:p>
            <a:pPr lvl="1"/>
            <a:r>
              <a:rPr lang="fr-FR" dirty="0">
                <a:sym typeface="Symbol" charset="2"/>
              </a:rPr>
              <a:t>P(X|D) = </a:t>
            </a:r>
            <a:r>
              <a:rPr lang="fr-FR" baseline="-25000" dirty="0">
                <a:sym typeface="Symbol" charset="2"/>
              </a:rPr>
              <a:t>i</a:t>
            </a:r>
            <a:r>
              <a:rPr lang="fr-FR" dirty="0">
                <a:sym typeface="Symbol" charset="2"/>
              </a:rPr>
              <a:t> P(X|D, h</a:t>
            </a:r>
            <a:r>
              <a:rPr lang="fr-FR" baseline="-25000" dirty="0">
                <a:sym typeface="Symbol" charset="2"/>
              </a:rPr>
              <a:t>i</a:t>
            </a:r>
            <a:r>
              <a:rPr lang="fr-FR" dirty="0">
                <a:sym typeface="Symbol" charset="2"/>
              </a:rPr>
              <a:t>) P(</a:t>
            </a:r>
            <a:r>
              <a:rPr lang="fr-FR" dirty="0" err="1">
                <a:sym typeface="Symbol" charset="2"/>
              </a:rPr>
              <a:t>h</a:t>
            </a:r>
            <a:r>
              <a:rPr lang="fr-FR" baseline="-25000" dirty="0" err="1">
                <a:sym typeface="Symbol" charset="2"/>
              </a:rPr>
              <a:t>i</a:t>
            </a:r>
            <a:r>
              <a:rPr lang="fr-FR" dirty="0" err="1">
                <a:sym typeface="Symbol" charset="2"/>
              </a:rPr>
              <a:t>|D</a:t>
            </a:r>
            <a:r>
              <a:rPr lang="fr-FR" dirty="0">
                <a:sym typeface="Symbol" charset="2"/>
              </a:rPr>
              <a:t>) = </a:t>
            </a:r>
            <a:r>
              <a:rPr lang="fr-FR" baseline="-25000" dirty="0">
                <a:sym typeface="Symbol" charset="2"/>
              </a:rPr>
              <a:t>i</a:t>
            </a:r>
            <a:r>
              <a:rPr lang="fr-FR" dirty="0">
                <a:sym typeface="Symbol" charset="2"/>
              </a:rPr>
              <a:t> P(</a:t>
            </a:r>
            <a:r>
              <a:rPr lang="fr-FR" dirty="0" err="1">
                <a:sym typeface="Symbol" charset="2"/>
              </a:rPr>
              <a:t>X|h</a:t>
            </a:r>
            <a:r>
              <a:rPr lang="fr-FR" baseline="-25000" dirty="0" err="1">
                <a:sym typeface="Symbol" charset="2"/>
              </a:rPr>
              <a:t>i</a:t>
            </a:r>
            <a:r>
              <a:rPr lang="fr-FR" dirty="0">
                <a:sym typeface="Symbol" charset="2"/>
              </a:rPr>
              <a:t>) P(</a:t>
            </a:r>
            <a:r>
              <a:rPr lang="fr-FR" dirty="0" err="1">
                <a:sym typeface="Symbol" charset="2"/>
              </a:rPr>
              <a:t>h</a:t>
            </a:r>
            <a:r>
              <a:rPr lang="fr-FR" baseline="-25000" dirty="0" err="1">
                <a:sym typeface="Symbol" charset="2"/>
              </a:rPr>
              <a:t>i</a:t>
            </a:r>
            <a:r>
              <a:rPr lang="fr-FR" dirty="0" err="1">
                <a:sym typeface="Symbol" charset="2"/>
              </a:rPr>
              <a:t>|D</a:t>
            </a:r>
            <a:r>
              <a:rPr lang="fr-FR" dirty="0">
                <a:sym typeface="Symbol" charset="2"/>
              </a:rPr>
              <a:t>)</a:t>
            </a:r>
          </a:p>
        </p:txBody>
      </p:sp>
      <p:sp>
        <p:nvSpPr>
          <p:cNvPr id="29701" name="Line 4"/>
          <p:cNvSpPr>
            <a:spLocks noChangeShapeType="1"/>
          </p:cNvSpPr>
          <p:nvPr/>
        </p:nvSpPr>
        <p:spPr bwMode="auto">
          <a:xfrm flipH="1" flipV="1">
            <a:off x="3444875" y="5449888"/>
            <a:ext cx="762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Line 5"/>
          <p:cNvSpPr>
            <a:spLocks noChangeShapeType="1"/>
          </p:cNvSpPr>
          <p:nvPr/>
        </p:nvSpPr>
        <p:spPr bwMode="auto">
          <a:xfrm flipV="1">
            <a:off x="4435475" y="5526088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Text Box 6"/>
          <p:cNvSpPr txBox="1">
            <a:spLocks noChangeArrowheads="1"/>
          </p:cNvSpPr>
          <p:nvPr/>
        </p:nvSpPr>
        <p:spPr bwMode="auto">
          <a:xfrm>
            <a:off x="3429000" y="5943600"/>
            <a:ext cx="2851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  <a:latin typeface="Arial" charset="0"/>
              </a:rPr>
              <a:t>These are equal by our</a:t>
            </a:r>
          </a:p>
          <a:p>
            <a:r>
              <a:rPr lang="en-US" sz="1800">
                <a:solidFill>
                  <a:schemeClr val="accent2"/>
                </a:solidFill>
                <a:latin typeface="Arial" charset="0"/>
              </a:rPr>
              <a:t>independence assumption</a:t>
            </a:r>
          </a:p>
        </p:txBody>
      </p:sp>
    </p:spTree>
    <p:extLst>
      <p:ext uri="{BB962C8B-B14F-4D97-AF65-F5344CB8AC3E}">
        <p14:creationId xmlns:p14="http://schemas.microsoft.com/office/powerpoint/2010/main" val="9453138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2014CD8-1DBD-4FEF-A345-1B4A6DBFDBD0}" type="slidenum">
              <a:rPr lang="en-US"/>
              <a:pPr/>
              <a:t>93</a:t>
            </a:fld>
            <a:endParaRPr lang="en-US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5720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fr-FR" dirty="0" err="1">
                <a:sym typeface="Symbol" charset="2"/>
              </a:rPr>
              <a:t>Sometimes</a:t>
            </a:r>
            <a:r>
              <a:rPr lang="fr-FR" dirty="0">
                <a:sym typeface="Symbol" charset="2"/>
              </a:rPr>
              <a:t>, </a:t>
            </a:r>
            <a:r>
              <a:rPr lang="fr-FR" dirty="0" err="1">
                <a:sym typeface="Symbol" charset="2"/>
              </a:rPr>
              <a:t>computing</a:t>
            </a:r>
            <a:r>
              <a:rPr lang="fr-FR" dirty="0">
                <a:sym typeface="Symbol" charset="2"/>
              </a:rPr>
              <a:t> the </a:t>
            </a:r>
            <a:r>
              <a:rPr lang="fr-FR" dirty="0" err="1">
                <a:sym typeface="Symbol" charset="2"/>
              </a:rPr>
              <a:t>sum</a:t>
            </a:r>
            <a:r>
              <a:rPr lang="fr-FR" dirty="0">
                <a:sym typeface="Symbol" charset="2"/>
              </a:rPr>
              <a:t> over all </a:t>
            </a:r>
            <a:r>
              <a:rPr lang="fr-FR" dirty="0" err="1">
                <a:sym typeface="Symbol" charset="2"/>
              </a:rPr>
              <a:t>hypotheses</a:t>
            </a:r>
            <a:r>
              <a:rPr lang="fr-FR" dirty="0">
                <a:sym typeface="Symbol" charset="2"/>
              </a:rPr>
              <a:t> (or in </a:t>
            </a:r>
            <a:r>
              <a:rPr lang="fr-FR" dirty="0" err="1">
                <a:sym typeface="Symbol" charset="2"/>
              </a:rPr>
              <a:t>continuous</a:t>
            </a:r>
            <a:r>
              <a:rPr lang="fr-FR" dirty="0">
                <a:sym typeface="Symbol" charset="2"/>
              </a:rPr>
              <a:t> case, an </a:t>
            </a:r>
            <a:r>
              <a:rPr lang="fr-FR" dirty="0" err="1">
                <a:sym typeface="Symbol" charset="2"/>
              </a:rPr>
              <a:t>integral</a:t>
            </a:r>
            <a:r>
              <a:rPr lang="fr-FR" dirty="0">
                <a:sym typeface="Symbol" charset="2"/>
              </a:rPr>
              <a:t>) </a:t>
            </a:r>
            <a:r>
              <a:rPr lang="fr-FR" dirty="0" err="1">
                <a:sym typeface="Symbol" charset="2"/>
              </a:rPr>
              <a:t>is</a:t>
            </a:r>
            <a:r>
              <a:rPr lang="fr-FR" dirty="0">
                <a:sym typeface="Symbol" charset="2"/>
              </a:rPr>
              <a:t> inefficient or </a:t>
            </a:r>
            <a:r>
              <a:rPr lang="fr-FR" dirty="0" err="1">
                <a:sym typeface="Symbol" charset="2"/>
              </a:rPr>
              <a:t>intractible</a:t>
            </a:r>
            <a:r>
              <a:rPr lang="fr-FR" dirty="0">
                <a:sym typeface="Symbol" charset="2"/>
              </a:rPr>
              <a:t>. </a:t>
            </a:r>
          </a:p>
          <a:p>
            <a:pPr>
              <a:lnSpc>
                <a:spcPct val="90000"/>
              </a:lnSpc>
            </a:pPr>
            <a:r>
              <a:rPr lang="fr-FR" dirty="0">
                <a:sym typeface="Symbol" charset="2"/>
              </a:rPr>
              <a:t>To </a:t>
            </a:r>
            <a:r>
              <a:rPr lang="fr-FR" dirty="0" err="1">
                <a:sym typeface="Symbol" charset="2"/>
              </a:rPr>
              <a:t>simplify</a:t>
            </a:r>
            <a:r>
              <a:rPr lang="fr-FR" dirty="0">
                <a:sym typeface="Symbol" charset="2"/>
              </a:rPr>
              <a:t>, </a:t>
            </a:r>
            <a:r>
              <a:rPr lang="fr-FR" dirty="0" err="1">
                <a:sym typeface="Symbol" charset="2"/>
              </a:rPr>
              <a:t>we</a:t>
            </a:r>
            <a:r>
              <a:rPr lang="fr-FR" dirty="0">
                <a:sym typeface="Symbol" charset="2"/>
              </a:rPr>
              <a:t> can </a:t>
            </a:r>
            <a:r>
              <a:rPr lang="fr-FR" dirty="0" err="1">
                <a:sym typeface="Symbol" charset="2"/>
              </a:rPr>
              <a:t>pick</a:t>
            </a:r>
            <a:r>
              <a:rPr lang="fr-FR" dirty="0">
                <a:sym typeface="Symbol" charset="2"/>
              </a:rPr>
              <a:t> one (or more) </a:t>
            </a:r>
            <a:r>
              <a:rPr lang="fr-FR" dirty="0" err="1">
                <a:sym typeface="Symbol" charset="2"/>
              </a:rPr>
              <a:t>hypotheses</a:t>
            </a:r>
            <a:r>
              <a:rPr lang="fr-FR" dirty="0">
                <a:sym typeface="Symbol" charset="2"/>
              </a:rPr>
              <a:t> as the ‘</a:t>
            </a:r>
            <a:r>
              <a:rPr lang="fr-FR" dirty="0" err="1">
                <a:sym typeface="Symbol" charset="2"/>
              </a:rPr>
              <a:t>true</a:t>
            </a:r>
            <a:r>
              <a:rPr lang="fr-FR" dirty="0">
                <a:sym typeface="Symbol" charset="2"/>
              </a:rPr>
              <a:t>’ one, and </a:t>
            </a:r>
            <a:r>
              <a:rPr lang="fr-FR" dirty="0" err="1">
                <a:sym typeface="Symbol" charset="2"/>
              </a:rPr>
              <a:t>make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predictions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using</a:t>
            </a:r>
            <a:r>
              <a:rPr lang="fr-FR" dirty="0">
                <a:sym typeface="Symbol" charset="2"/>
              </a:rPr>
              <a:t> P(</a:t>
            </a:r>
            <a:r>
              <a:rPr lang="fr-FR" dirty="0" err="1">
                <a:sym typeface="Symbol" charset="2"/>
              </a:rPr>
              <a:t>X|h</a:t>
            </a:r>
            <a:r>
              <a:rPr lang="fr-FR" baseline="-25000" dirty="0" err="1">
                <a:sym typeface="Symbol" charset="2"/>
              </a:rPr>
              <a:t>i</a:t>
            </a:r>
            <a:r>
              <a:rPr lang="fr-FR" dirty="0">
                <a:sym typeface="Symbol" charset="2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fr-FR" b="1" dirty="0">
                <a:solidFill>
                  <a:schemeClr val="accent2"/>
                </a:solidFill>
                <a:sym typeface="Symbol" charset="2"/>
              </a:rPr>
              <a:t>BMA (</a:t>
            </a:r>
            <a:r>
              <a:rPr lang="fr-FR" b="1" dirty="0" err="1">
                <a:solidFill>
                  <a:schemeClr val="accent2"/>
                </a:solidFill>
                <a:sym typeface="Symbol" charset="2"/>
              </a:rPr>
              <a:t>Bayesian</a:t>
            </a:r>
            <a:r>
              <a:rPr lang="fr-FR" b="1" dirty="0">
                <a:solidFill>
                  <a:schemeClr val="accent2"/>
                </a:solidFill>
                <a:sym typeface="Symbol" charset="2"/>
              </a:rPr>
              <a:t> Model </a:t>
            </a:r>
            <a:r>
              <a:rPr lang="fr-FR" b="1" dirty="0" err="1">
                <a:solidFill>
                  <a:schemeClr val="accent2"/>
                </a:solidFill>
                <a:sym typeface="Symbol" charset="2"/>
              </a:rPr>
              <a:t>Averaging</a:t>
            </a:r>
            <a:r>
              <a:rPr lang="fr-FR" b="1" dirty="0">
                <a:solidFill>
                  <a:schemeClr val="accent2"/>
                </a:solidFill>
                <a:sym typeface="Symbol" charset="2"/>
              </a:rPr>
              <a:t>):</a:t>
            </a:r>
            <a:r>
              <a:rPr lang="fr-FR" dirty="0">
                <a:sym typeface="Symbol" charset="2"/>
              </a:rPr>
              <a:t> Don’t </a:t>
            </a:r>
            <a:r>
              <a:rPr lang="fr-FR" dirty="0" err="1">
                <a:sym typeface="Symbol" charset="2"/>
              </a:rPr>
              <a:t>just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choose</a:t>
            </a:r>
            <a:r>
              <a:rPr lang="fr-FR" dirty="0">
                <a:sym typeface="Symbol" charset="2"/>
              </a:rPr>
              <a:t> one </a:t>
            </a:r>
            <a:r>
              <a:rPr lang="fr-FR" dirty="0" err="1">
                <a:sym typeface="Symbol" charset="2"/>
              </a:rPr>
              <a:t>hypothesis</a:t>
            </a:r>
            <a:r>
              <a:rPr lang="fr-FR" dirty="0">
                <a:sym typeface="Symbol" charset="2"/>
              </a:rPr>
              <a:t>; </a:t>
            </a:r>
            <a:r>
              <a:rPr lang="fr-FR" dirty="0" err="1">
                <a:sym typeface="Symbol" charset="2"/>
              </a:rPr>
              <a:t>instead</a:t>
            </a:r>
            <a:r>
              <a:rPr lang="fr-FR" dirty="0">
                <a:sym typeface="Symbol" charset="2"/>
              </a:rPr>
              <a:t>, </a:t>
            </a:r>
            <a:r>
              <a:rPr lang="fr-FR" dirty="0" err="1">
                <a:sym typeface="Symbol" charset="2"/>
              </a:rPr>
              <a:t>make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predictions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based</a:t>
            </a:r>
            <a:r>
              <a:rPr lang="fr-FR" dirty="0">
                <a:sym typeface="Symbol" charset="2"/>
              </a:rPr>
              <a:t> on the </a:t>
            </a:r>
            <a:r>
              <a:rPr lang="fr-FR" dirty="0" err="1">
                <a:sym typeface="Symbol" charset="2"/>
              </a:rPr>
              <a:t>weighted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average</a:t>
            </a:r>
            <a:r>
              <a:rPr lang="fr-FR" dirty="0">
                <a:sym typeface="Symbol" charset="2"/>
              </a:rPr>
              <a:t> of all </a:t>
            </a:r>
            <a:r>
              <a:rPr lang="fr-FR" dirty="0" err="1">
                <a:sym typeface="Symbol" charset="2"/>
              </a:rPr>
              <a:t>hypotheses</a:t>
            </a:r>
            <a:r>
              <a:rPr lang="fr-FR" dirty="0">
                <a:sym typeface="Symbol" charset="2"/>
              </a:rPr>
              <a:t> (or </a:t>
            </a:r>
            <a:r>
              <a:rPr lang="fr-FR" dirty="0" err="1">
                <a:sym typeface="Symbol" charset="2"/>
              </a:rPr>
              <a:t>some</a:t>
            </a:r>
            <a:r>
              <a:rPr lang="fr-FR" dirty="0">
                <a:sym typeface="Symbol" charset="2"/>
              </a:rPr>
              <a:t> set of best </a:t>
            </a:r>
            <a:r>
              <a:rPr lang="fr-FR" dirty="0" err="1">
                <a:sym typeface="Symbol" charset="2"/>
              </a:rPr>
              <a:t>hypotheses</a:t>
            </a:r>
            <a:r>
              <a:rPr lang="fr-FR" dirty="0">
                <a:sym typeface="Symbol" charset="2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fr-FR" b="1" dirty="0">
                <a:solidFill>
                  <a:schemeClr val="accent2"/>
                </a:solidFill>
                <a:sym typeface="Symbol" charset="2"/>
              </a:rPr>
              <a:t>MAP (Maximum A Posteriori) </a:t>
            </a:r>
            <a:r>
              <a:rPr lang="fr-FR" b="1" dirty="0" err="1">
                <a:solidFill>
                  <a:schemeClr val="accent2"/>
                </a:solidFill>
                <a:sym typeface="Symbol" charset="2"/>
              </a:rPr>
              <a:t>hypothesis</a:t>
            </a:r>
            <a:r>
              <a:rPr lang="fr-FR" b="1" dirty="0">
                <a:solidFill>
                  <a:schemeClr val="accent2"/>
                </a:solidFill>
                <a:sym typeface="Symbol" charset="2"/>
              </a:rPr>
              <a:t>:</a:t>
            </a:r>
            <a:r>
              <a:rPr lang="fr-FR" dirty="0">
                <a:sym typeface="Symbol" charset="2"/>
              </a:rPr>
              <a:t>  </a:t>
            </a:r>
            <a:r>
              <a:rPr lang="fr-FR" dirty="0" err="1">
                <a:sym typeface="Symbol" charset="2"/>
              </a:rPr>
              <a:t>Choose</a:t>
            </a:r>
            <a:r>
              <a:rPr lang="fr-FR" dirty="0">
                <a:sym typeface="Symbol" charset="2"/>
              </a:rPr>
              <a:t> the </a:t>
            </a:r>
            <a:r>
              <a:rPr lang="fr-FR" dirty="0" err="1">
                <a:sym typeface="Symbol" charset="2"/>
              </a:rPr>
              <a:t>hypothesis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with</a:t>
            </a:r>
            <a:r>
              <a:rPr lang="fr-FR" dirty="0">
                <a:sym typeface="Symbol" charset="2"/>
              </a:rPr>
              <a:t> the </a:t>
            </a:r>
            <a:r>
              <a:rPr lang="fr-FR" dirty="0" err="1">
                <a:sym typeface="Symbol" charset="2"/>
              </a:rPr>
              <a:t>highest</a:t>
            </a:r>
            <a:r>
              <a:rPr lang="fr-FR" dirty="0">
                <a:sym typeface="Symbol" charset="2"/>
              </a:rPr>
              <a:t> </a:t>
            </a:r>
            <a:r>
              <a:rPr lang="fr-FR" i="1" dirty="0">
                <a:sym typeface="Symbol" charset="2"/>
              </a:rPr>
              <a:t>a posteriori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probability</a:t>
            </a:r>
            <a:r>
              <a:rPr lang="fr-FR" dirty="0">
                <a:sym typeface="Symbol" charset="2"/>
              </a:rPr>
              <a:t>, </a:t>
            </a:r>
            <a:r>
              <a:rPr lang="fr-FR" dirty="0" err="1">
                <a:sym typeface="Symbol" charset="2"/>
              </a:rPr>
              <a:t>given</a:t>
            </a:r>
            <a:r>
              <a:rPr lang="fr-FR" dirty="0">
                <a:sym typeface="Symbol" charset="2"/>
              </a:rPr>
              <a:t> the data</a:t>
            </a:r>
          </a:p>
          <a:p>
            <a:pPr lvl="1">
              <a:lnSpc>
                <a:spcPct val="90000"/>
              </a:lnSpc>
            </a:pPr>
            <a:r>
              <a:rPr lang="fr-FR" b="1" dirty="0">
                <a:solidFill>
                  <a:schemeClr val="accent2"/>
                </a:solidFill>
                <a:sym typeface="Symbol" charset="2"/>
              </a:rPr>
              <a:t>MLE (Maximum </a:t>
            </a:r>
            <a:r>
              <a:rPr lang="fr-FR" b="1" dirty="0" err="1">
                <a:solidFill>
                  <a:schemeClr val="accent2"/>
                </a:solidFill>
                <a:sym typeface="Symbol" charset="2"/>
              </a:rPr>
              <a:t>Likelihood</a:t>
            </a:r>
            <a:r>
              <a:rPr lang="fr-FR" b="1" dirty="0">
                <a:solidFill>
                  <a:schemeClr val="accent2"/>
                </a:solidFill>
                <a:sym typeface="Symbol" charset="2"/>
              </a:rPr>
              <a:t> </a:t>
            </a:r>
            <a:r>
              <a:rPr lang="fr-FR" b="1" dirty="0" err="1">
                <a:solidFill>
                  <a:schemeClr val="accent2"/>
                </a:solidFill>
                <a:sym typeface="Symbol" charset="2"/>
              </a:rPr>
              <a:t>Estimate</a:t>
            </a:r>
            <a:r>
              <a:rPr lang="fr-FR" b="1" dirty="0">
                <a:solidFill>
                  <a:schemeClr val="accent2"/>
                </a:solidFill>
                <a:sym typeface="Symbol" charset="2"/>
              </a:rPr>
              <a:t>):</a:t>
            </a:r>
            <a:r>
              <a:rPr lang="fr-FR" dirty="0">
                <a:sym typeface="Symbol" charset="2"/>
              </a:rPr>
              <a:t> Assume </a:t>
            </a:r>
            <a:r>
              <a:rPr lang="fr-FR" dirty="0" err="1">
                <a:sym typeface="Symbol" charset="2"/>
              </a:rPr>
              <a:t>that</a:t>
            </a:r>
            <a:r>
              <a:rPr lang="fr-FR" dirty="0">
                <a:sym typeface="Symbol" charset="2"/>
              </a:rPr>
              <a:t> all </a:t>
            </a:r>
            <a:r>
              <a:rPr lang="fr-FR" dirty="0" err="1">
                <a:sym typeface="Symbol" charset="2"/>
              </a:rPr>
              <a:t>hypotheses</a:t>
            </a:r>
            <a:r>
              <a:rPr lang="fr-FR" dirty="0">
                <a:sym typeface="Symbol" charset="2"/>
              </a:rPr>
              <a:t> are </a:t>
            </a:r>
            <a:r>
              <a:rPr lang="fr-FR" dirty="0" err="1">
                <a:sym typeface="Symbol" charset="2"/>
              </a:rPr>
              <a:t>equally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likely</a:t>
            </a:r>
            <a:r>
              <a:rPr lang="fr-FR" dirty="0">
                <a:sym typeface="Symbol" charset="2"/>
              </a:rPr>
              <a:t> </a:t>
            </a:r>
            <a:r>
              <a:rPr lang="fr-FR" i="1" dirty="0">
                <a:sym typeface="Symbol" charset="2"/>
              </a:rPr>
              <a:t>a priori</a:t>
            </a:r>
            <a:r>
              <a:rPr lang="fr-FR" dirty="0">
                <a:sym typeface="Symbol" charset="2"/>
              </a:rPr>
              <a:t>; </a:t>
            </a:r>
            <a:r>
              <a:rPr lang="fr-FR" dirty="0" err="1">
                <a:sym typeface="Symbol" charset="2"/>
              </a:rPr>
              <a:t>then</a:t>
            </a:r>
            <a:r>
              <a:rPr lang="fr-FR" dirty="0">
                <a:sym typeface="Symbol" charset="2"/>
              </a:rPr>
              <a:t> the best </a:t>
            </a:r>
            <a:r>
              <a:rPr lang="fr-FR" dirty="0" err="1">
                <a:sym typeface="Symbol" charset="2"/>
              </a:rPr>
              <a:t>hypothesis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is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just</a:t>
            </a:r>
            <a:r>
              <a:rPr lang="fr-FR" dirty="0">
                <a:sym typeface="Symbol" charset="2"/>
              </a:rPr>
              <a:t> the one </a:t>
            </a:r>
            <a:r>
              <a:rPr lang="fr-FR" dirty="0" err="1">
                <a:sym typeface="Symbol" charset="2"/>
              </a:rPr>
              <a:t>that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maximizes</a:t>
            </a:r>
            <a:r>
              <a:rPr lang="fr-FR" dirty="0">
                <a:sym typeface="Symbol" charset="2"/>
              </a:rPr>
              <a:t> the </a:t>
            </a:r>
            <a:r>
              <a:rPr lang="fr-FR" dirty="0" err="1">
                <a:sym typeface="Symbol" charset="2"/>
              </a:rPr>
              <a:t>likelihood</a:t>
            </a:r>
            <a:r>
              <a:rPr lang="fr-FR" dirty="0">
                <a:sym typeface="Symbol" charset="2"/>
              </a:rPr>
              <a:t> (i.e., the </a:t>
            </a:r>
            <a:r>
              <a:rPr lang="fr-FR" dirty="0" err="1">
                <a:sym typeface="Symbol" charset="2"/>
              </a:rPr>
              <a:t>probability</a:t>
            </a:r>
            <a:r>
              <a:rPr lang="fr-FR" dirty="0">
                <a:sym typeface="Symbol" charset="2"/>
              </a:rPr>
              <a:t> of the data </a:t>
            </a:r>
            <a:r>
              <a:rPr lang="fr-FR" dirty="0" err="1">
                <a:sym typeface="Symbol" charset="2"/>
              </a:rPr>
              <a:t>given</a:t>
            </a:r>
            <a:r>
              <a:rPr lang="fr-FR" dirty="0">
                <a:sym typeface="Symbol" charset="2"/>
              </a:rPr>
              <a:t> the </a:t>
            </a:r>
            <a:r>
              <a:rPr lang="fr-FR" dirty="0" err="1">
                <a:sym typeface="Symbol" charset="2"/>
              </a:rPr>
              <a:t>hypothesis</a:t>
            </a:r>
            <a:r>
              <a:rPr lang="fr-FR" dirty="0">
                <a:sym typeface="Symbol" charset="2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fr-FR" b="1" dirty="0">
                <a:solidFill>
                  <a:schemeClr val="accent2"/>
                </a:solidFill>
                <a:sym typeface="Symbol" charset="2"/>
              </a:rPr>
              <a:t>MDL (Minimum Description </a:t>
            </a:r>
            <a:r>
              <a:rPr lang="fr-FR" b="1" dirty="0" err="1">
                <a:solidFill>
                  <a:schemeClr val="accent2"/>
                </a:solidFill>
                <a:sym typeface="Symbol" charset="2"/>
              </a:rPr>
              <a:t>Length</a:t>
            </a:r>
            <a:r>
              <a:rPr lang="fr-FR" b="1" dirty="0">
                <a:solidFill>
                  <a:schemeClr val="accent2"/>
                </a:solidFill>
                <a:sym typeface="Symbol" charset="2"/>
              </a:rPr>
              <a:t>) </a:t>
            </a:r>
            <a:r>
              <a:rPr lang="fr-FR" b="1" dirty="0" err="1">
                <a:solidFill>
                  <a:schemeClr val="accent2"/>
                </a:solidFill>
                <a:sym typeface="Symbol" charset="2"/>
              </a:rPr>
              <a:t>principle</a:t>
            </a:r>
            <a:r>
              <a:rPr lang="fr-FR" b="1" dirty="0">
                <a:solidFill>
                  <a:schemeClr val="accent2"/>
                </a:solidFill>
                <a:sym typeface="Symbol" charset="2"/>
              </a:rPr>
              <a:t>:</a:t>
            </a:r>
            <a:r>
              <a:rPr lang="fr-FR" dirty="0">
                <a:sym typeface="Symbol" charset="2"/>
              </a:rPr>
              <a:t>  Use </a:t>
            </a:r>
            <a:r>
              <a:rPr lang="fr-FR" dirty="0" err="1">
                <a:sym typeface="Symbol" charset="2"/>
              </a:rPr>
              <a:t>some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encoding</a:t>
            </a:r>
            <a:r>
              <a:rPr lang="fr-FR" dirty="0">
                <a:sym typeface="Symbol" charset="2"/>
              </a:rPr>
              <a:t> to model the </a:t>
            </a:r>
            <a:r>
              <a:rPr lang="fr-FR" dirty="0" err="1">
                <a:sym typeface="Symbol" charset="2"/>
              </a:rPr>
              <a:t>complexity</a:t>
            </a:r>
            <a:r>
              <a:rPr lang="fr-FR" dirty="0">
                <a:sym typeface="Symbol" charset="2"/>
              </a:rPr>
              <a:t> of the </a:t>
            </a:r>
            <a:r>
              <a:rPr lang="fr-FR" dirty="0" err="1">
                <a:sym typeface="Symbol" charset="2"/>
              </a:rPr>
              <a:t>hypothesis</a:t>
            </a:r>
            <a:r>
              <a:rPr lang="fr-FR" dirty="0">
                <a:sym typeface="Symbol" charset="2"/>
              </a:rPr>
              <a:t>, and the fit of the data to the </a:t>
            </a:r>
            <a:r>
              <a:rPr lang="fr-FR" dirty="0" err="1">
                <a:sym typeface="Symbol" charset="2"/>
              </a:rPr>
              <a:t>hypothesis</a:t>
            </a:r>
            <a:r>
              <a:rPr lang="fr-FR" dirty="0">
                <a:sym typeface="Symbol" charset="2"/>
              </a:rPr>
              <a:t>, </a:t>
            </a:r>
            <a:r>
              <a:rPr lang="fr-FR" dirty="0" err="1">
                <a:sym typeface="Symbol" charset="2"/>
              </a:rPr>
              <a:t>then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minimize</a:t>
            </a:r>
            <a:r>
              <a:rPr lang="fr-FR" dirty="0">
                <a:sym typeface="Symbol" charset="2"/>
              </a:rPr>
              <a:t> the </a:t>
            </a:r>
            <a:r>
              <a:rPr lang="fr-FR" dirty="0" err="1">
                <a:sym typeface="Symbol" charset="2"/>
              </a:rPr>
              <a:t>overall</a:t>
            </a:r>
            <a:r>
              <a:rPr lang="fr-FR" dirty="0">
                <a:sym typeface="Symbol" charset="2"/>
              </a:rPr>
              <a:t> description of h</a:t>
            </a:r>
            <a:r>
              <a:rPr lang="fr-FR" baseline="-25000" dirty="0">
                <a:sym typeface="Symbol" charset="2"/>
              </a:rPr>
              <a:t>i </a:t>
            </a:r>
            <a:r>
              <a:rPr lang="fr-FR" dirty="0">
                <a:sym typeface="Symbol" charset="2"/>
              </a:rPr>
              <a:t>+ D</a:t>
            </a:r>
          </a:p>
          <a:p>
            <a:pPr>
              <a:lnSpc>
                <a:spcPct val="9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4731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74E76E1-A3B3-4EA9-9323-0D43209CCA4B}" type="slidenum">
              <a:rPr lang="en-US"/>
              <a:pPr/>
              <a:t>94</a:t>
            </a:fld>
            <a:endParaRPr lang="en-US"/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Learning </a:t>
            </a:r>
            <a:r>
              <a:rPr lang="fr-FR" dirty="0" err="1"/>
              <a:t>Bayesian</a:t>
            </a:r>
            <a:r>
              <a:rPr lang="fr-FR" dirty="0"/>
              <a:t> networks 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fr-FR" dirty="0" err="1"/>
              <a:t>Given</a:t>
            </a:r>
            <a:r>
              <a:rPr lang="fr-FR" dirty="0"/>
              <a:t> training set</a:t>
            </a:r>
          </a:p>
          <a:p>
            <a:pPr marL="342900" indent="-342900"/>
            <a:r>
              <a:rPr lang="fr-FR" dirty="0" err="1"/>
              <a:t>Find</a:t>
            </a:r>
            <a:r>
              <a:rPr lang="fr-FR" dirty="0"/>
              <a:t> B </a:t>
            </a:r>
            <a:r>
              <a:rPr lang="fr-FR" dirty="0" err="1"/>
              <a:t>that</a:t>
            </a:r>
            <a:r>
              <a:rPr lang="fr-FR" dirty="0"/>
              <a:t> best matches </a:t>
            </a:r>
            <a:r>
              <a:rPr lang="fr-FR" b="1" i="1" dirty="0"/>
              <a:t>D</a:t>
            </a:r>
            <a:endParaRPr lang="fr-FR" dirty="0"/>
          </a:p>
          <a:p>
            <a:pPr marL="742950" lvl="1" indent="-285750"/>
            <a:r>
              <a:rPr lang="fr-FR" dirty="0"/>
              <a:t>model </a:t>
            </a:r>
            <a:r>
              <a:rPr lang="fr-FR" dirty="0" err="1"/>
              <a:t>selection</a:t>
            </a:r>
            <a:r>
              <a:rPr lang="fr-FR" dirty="0"/>
              <a:t> </a:t>
            </a:r>
          </a:p>
          <a:p>
            <a:pPr marL="742950" lvl="1" indent="-285750"/>
            <a:r>
              <a:rPr lang="fr-FR" dirty="0" err="1"/>
              <a:t>parameter</a:t>
            </a:r>
            <a:r>
              <a:rPr lang="fr-FR" dirty="0"/>
              <a:t> estimation</a:t>
            </a:r>
          </a:p>
          <a:p>
            <a:pPr marL="742950" lvl="1" indent="-285750"/>
            <a:endParaRPr lang="fr-FR" dirty="0"/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312385"/>
              </p:ext>
            </p:extLst>
          </p:nvPr>
        </p:nvGraphicFramePr>
        <p:xfrm>
          <a:off x="4132358" y="1550289"/>
          <a:ext cx="324961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44520" imgH="203040" progId="Equation.3">
                  <p:embed/>
                </p:oleObj>
              </mc:Choice>
              <mc:Fallback>
                <p:oleObj name="Equation" r:id="rId3" imgW="1244520" imgH="203040" progId="Equation.3">
                  <p:embed/>
                  <p:pic>
                    <p:nvPicPr>
                      <p:cNvPr id="317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2358" y="1550289"/>
                        <a:ext cx="3249613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1785938" y="5943600"/>
            <a:ext cx="1262062" cy="519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2800" b="1">
                <a:solidFill>
                  <a:schemeClr val="hlink"/>
                </a:solidFill>
              </a:rPr>
              <a:t>Data D</a:t>
            </a:r>
            <a:endParaRPr lang="en-US" sz="2800" b="1"/>
          </a:p>
        </p:txBody>
      </p:sp>
      <p:sp>
        <p:nvSpPr>
          <p:cNvPr id="354309" name="AutoShape 5"/>
          <p:cNvSpPr>
            <a:spLocks noChangeAspect="1" noChangeArrowheads="1"/>
          </p:cNvSpPr>
          <p:nvPr/>
        </p:nvSpPr>
        <p:spPr bwMode="auto">
          <a:xfrm>
            <a:off x="4800600" y="4252913"/>
            <a:ext cx="1941513" cy="1004887"/>
          </a:xfrm>
          <a:prstGeom prst="rightArrowCallout">
            <a:avLst>
              <a:gd name="adj1" fmla="val 16843"/>
              <a:gd name="adj2" fmla="val 25000"/>
              <a:gd name="adj3" fmla="val 48543"/>
              <a:gd name="adj4" fmla="val 66667"/>
            </a:avLst>
          </a:prstGeom>
          <a:solidFill>
            <a:schemeClr val="accent1">
              <a:alpha val="50000"/>
            </a:schemeClr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 anchor="ctr"/>
          <a:lstStyle/>
          <a:p>
            <a:pPr algn="ctr"/>
            <a:endParaRPr lang="en-US" b="1">
              <a:solidFill>
                <a:srgbClr val="CC99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algn="ctr"/>
            <a:r>
              <a:rPr lang="en-US" b="1">
                <a:solidFill>
                  <a:srgbClr val="CC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Inducer</a:t>
            </a:r>
          </a:p>
          <a:p>
            <a:pPr algn="ctr"/>
            <a:endParaRPr lang="en-US">
              <a:solidFill>
                <a:srgbClr val="CC99FF"/>
              </a:solidFill>
              <a:latin typeface="Arial" charset="0"/>
            </a:endParaRPr>
          </a:p>
        </p:txBody>
      </p:sp>
      <p:sp>
        <p:nvSpPr>
          <p:cNvPr id="31753" name="AutoShape 6"/>
          <p:cNvSpPr>
            <a:spLocks noChangeArrowheads="1"/>
          </p:cNvSpPr>
          <p:nvPr/>
        </p:nvSpPr>
        <p:spPr bwMode="auto">
          <a:xfrm>
            <a:off x="3810000" y="4495800"/>
            <a:ext cx="735013" cy="488950"/>
          </a:xfrm>
          <a:custGeom>
            <a:avLst/>
            <a:gdLst>
              <a:gd name="T0" fmla="*/ 18758485 w 21600"/>
              <a:gd name="T1" fmla="*/ 0 h 21600"/>
              <a:gd name="T2" fmla="*/ 0 w 21600"/>
              <a:gd name="T3" fmla="*/ 5534076 h 21600"/>
              <a:gd name="T4" fmla="*/ 18758485 w 21600"/>
              <a:gd name="T5" fmla="*/ 11068153 h 21600"/>
              <a:gd name="T6" fmla="*/ 25011301 w 21600"/>
              <a:gd name="T7" fmla="*/ 5534076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1754" name="Group 8"/>
          <p:cNvGrpSpPr>
            <a:grpSpLocks/>
          </p:cNvGrpSpPr>
          <p:nvPr/>
        </p:nvGrpSpPr>
        <p:grpSpPr bwMode="auto">
          <a:xfrm>
            <a:off x="6858000" y="3810000"/>
            <a:ext cx="1524000" cy="1914525"/>
            <a:chOff x="4645" y="2359"/>
            <a:chExt cx="960" cy="1206"/>
          </a:xfrm>
        </p:grpSpPr>
        <p:sp>
          <p:nvSpPr>
            <p:cNvPr id="31757" name="Line 9"/>
            <p:cNvSpPr>
              <a:spLocks noChangeShapeType="1"/>
            </p:cNvSpPr>
            <p:nvPr/>
          </p:nvSpPr>
          <p:spPr bwMode="auto">
            <a:xfrm flipH="1">
              <a:off x="5148" y="2600"/>
              <a:ext cx="196" cy="22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med" len="sm"/>
              <a:tailEnd type="stealth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8" name="Line 10"/>
            <p:cNvSpPr>
              <a:spLocks noChangeShapeType="1"/>
            </p:cNvSpPr>
            <p:nvPr/>
          </p:nvSpPr>
          <p:spPr bwMode="auto">
            <a:xfrm>
              <a:off x="4844" y="2622"/>
              <a:ext cx="193" cy="19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med" len="sm"/>
              <a:tailEnd type="stealth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9" name="Line 11"/>
            <p:cNvSpPr>
              <a:spLocks noChangeShapeType="1"/>
            </p:cNvSpPr>
            <p:nvPr/>
          </p:nvSpPr>
          <p:spPr bwMode="auto">
            <a:xfrm>
              <a:off x="5111" y="3072"/>
              <a:ext cx="25" cy="24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med" len="sm"/>
              <a:tailEnd type="stealth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0" name="Oval 12"/>
            <p:cNvSpPr>
              <a:spLocks noChangeArrowheads="1"/>
            </p:cNvSpPr>
            <p:nvPr/>
          </p:nvSpPr>
          <p:spPr bwMode="auto">
            <a:xfrm>
              <a:off x="4927" y="3312"/>
              <a:ext cx="449" cy="253"/>
            </a:xfrm>
            <a:prstGeom prst="ellipse">
              <a:avLst/>
            </a:prstGeom>
            <a:solidFill>
              <a:srgbClr val="FF9933"/>
            </a:solidFill>
            <a:ln w="38100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i="1"/>
                <a:t>C</a:t>
              </a:r>
            </a:p>
          </p:txBody>
        </p:sp>
        <p:sp>
          <p:nvSpPr>
            <p:cNvPr id="31761" name="Oval 13"/>
            <p:cNvSpPr>
              <a:spLocks noChangeArrowheads="1"/>
            </p:cNvSpPr>
            <p:nvPr/>
          </p:nvSpPr>
          <p:spPr bwMode="auto">
            <a:xfrm>
              <a:off x="4885" y="2829"/>
              <a:ext cx="448" cy="253"/>
            </a:xfrm>
            <a:prstGeom prst="ellipse">
              <a:avLst/>
            </a:prstGeom>
            <a:solidFill>
              <a:srgbClr val="FF9933"/>
            </a:solidFill>
            <a:ln w="38100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i="1"/>
                <a:t>A</a:t>
              </a:r>
            </a:p>
          </p:txBody>
        </p:sp>
        <p:sp>
          <p:nvSpPr>
            <p:cNvPr id="31762" name="Oval 14"/>
            <p:cNvSpPr>
              <a:spLocks noChangeArrowheads="1"/>
            </p:cNvSpPr>
            <p:nvPr/>
          </p:nvSpPr>
          <p:spPr bwMode="auto">
            <a:xfrm>
              <a:off x="5156" y="2359"/>
              <a:ext cx="449" cy="253"/>
            </a:xfrm>
            <a:prstGeom prst="ellipse">
              <a:avLst/>
            </a:prstGeom>
            <a:solidFill>
              <a:srgbClr val="FF9933"/>
            </a:solidFill>
            <a:ln w="38100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i="1"/>
                <a:t>E</a:t>
              </a:r>
            </a:p>
          </p:txBody>
        </p:sp>
        <p:sp>
          <p:nvSpPr>
            <p:cNvPr id="31763" name="Oval 15"/>
            <p:cNvSpPr>
              <a:spLocks noChangeArrowheads="1"/>
            </p:cNvSpPr>
            <p:nvPr/>
          </p:nvSpPr>
          <p:spPr bwMode="auto">
            <a:xfrm>
              <a:off x="4645" y="2359"/>
              <a:ext cx="448" cy="253"/>
            </a:xfrm>
            <a:prstGeom prst="ellipse">
              <a:avLst/>
            </a:prstGeom>
            <a:solidFill>
              <a:srgbClr val="FF9933"/>
            </a:solidFill>
            <a:ln w="38100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i="1"/>
                <a:t>B</a:t>
              </a:r>
            </a:p>
          </p:txBody>
        </p:sp>
      </p:grpSp>
      <p:grpSp>
        <p:nvGrpSpPr>
          <p:cNvPr id="31755" name="Group 19"/>
          <p:cNvGrpSpPr>
            <a:grpSpLocks/>
          </p:cNvGrpSpPr>
          <p:nvPr/>
        </p:nvGrpSpPr>
        <p:grpSpPr bwMode="auto">
          <a:xfrm>
            <a:off x="796925" y="3962400"/>
            <a:ext cx="2860675" cy="1773238"/>
            <a:chOff x="144" y="2160"/>
            <a:chExt cx="1802" cy="1117"/>
          </a:xfrm>
        </p:grpSpPr>
        <p:sp>
          <p:nvSpPr>
            <p:cNvPr id="31756" name="AutoShape 16" descr="25%"/>
            <p:cNvSpPr>
              <a:spLocks noChangeAspect="1" noChangeArrowheads="1"/>
            </p:cNvSpPr>
            <p:nvPr/>
          </p:nvSpPr>
          <p:spPr bwMode="auto">
            <a:xfrm>
              <a:off x="144" y="2160"/>
              <a:ext cx="1802" cy="1117"/>
            </a:xfrm>
            <a:prstGeom prst="can">
              <a:avLst>
                <a:gd name="adj" fmla="val 22176"/>
              </a:avLst>
            </a:prstGeom>
            <a:pattFill prst="pct25">
              <a:fgClr>
                <a:srgbClr val="00FFFF"/>
              </a:fgClr>
              <a:bgClr>
                <a:srgbClr val="FFFFFF"/>
              </a:bgClr>
            </a:pattFill>
            <a:ln w="38100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31747" name="Object 3"/>
            <p:cNvGraphicFramePr>
              <a:graphicFrameLocks noChangeAspect="1"/>
            </p:cNvGraphicFramePr>
            <p:nvPr/>
          </p:nvGraphicFramePr>
          <p:xfrm>
            <a:off x="336" y="2448"/>
            <a:ext cx="1463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006280" imgH="914400" progId="Equation.3">
                    <p:embed/>
                  </p:oleObj>
                </mc:Choice>
                <mc:Fallback>
                  <p:oleObj name="Equation" r:id="rId5" imgW="2006280" imgH="914400" progId="Equation.3">
                    <p:embed/>
                    <p:pic>
                      <p:nvPicPr>
                        <p:cNvPr id="3174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2448"/>
                          <a:ext cx="1463" cy="6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8799360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162DB14-8835-431D-8F29-BC9A51E24EE9}" type="slidenum">
              <a:rPr lang="en-US"/>
              <a:pPr/>
              <a:t>95</a:t>
            </a:fld>
            <a:endParaRPr lang="en-US"/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96912"/>
          </a:xfrm>
        </p:spPr>
        <p:txBody>
          <a:bodyPr/>
          <a:lstStyle/>
          <a:p>
            <a:r>
              <a:rPr lang="fr-FR" dirty="0" err="1"/>
              <a:t>Parameter</a:t>
            </a:r>
            <a:r>
              <a:rPr lang="fr-FR" dirty="0"/>
              <a:t> estimation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534400" cy="5105400"/>
          </a:xfrm>
        </p:spPr>
        <p:txBody>
          <a:bodyPr/>
          <a:lstStyle/>
          <a:p>
            <a:pPr marL="342900" indent="-342900"/>
            <a:r>
              <a:rPr lang="fr-FR" dirty="0"/>
              <a:t>Assume </a:t>
            </a:r>
            <a:r>
              <a:rPr lang="fr-FR" dirty="0" err="1"/>
              <a:t>known</a:t>
            </a:r>
            <a:r>
              <a:rPr lang="fr-FR" dirty="0"/>
              <a:t> structure</a:t>
            </a:r>
          </a:p>
          <a:p>
            <a:pPr marL="342900" indent="-342900"/>
            <a:r>
              <a:rPr lang="fr-FR" dirty="0"/>
              <a:t>Goal: </a:t>
            </a:r>
            <a:r>
              <a:rPr lang="fr-FR" dirty="0" err="1"/>
              <a:t>estimate</a:t>
            </a:r>
            <a:r>
              <a:rPr lang="fr-FR" dirty="0"/>
              <a:t> BN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b="1" dirty="0">
                <a:latin typeface="Symbol" charset="2"/>
              </a:rPr>
              <a:t>q</a:t>
            </a:r>
            <a:endParaRPr lang="fr-FR" dirty="0"/>
          </a:p>
          <a:p>
            <a:pPr marL="742950" lvl="1" indent="-285750"/>
            <a:r>
              <a:rPr lang="fr-FR" dirty="0"/>
              <a:t>entries in local </a:t>
            </a:r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, P(X | Parents(X))</a:t>
            </a:r>
          </a:p>
          <a:p>
            <a:pPr marL="342900" indent="-342900"/>
            <a:r>
              <a:rPr lang="fr-FR" dirty="0"/>
              <a:t>A </a:t>
            </a:r>
            <a:r>
              <a:rPr lang="fr-FR" dirty="0" err="1"/>
              <a:t>parameterization</a:t>
            </a:r>
            <a:r>
              <a:rPr lang="fr-FR" dirty="0"/>
              <a:t> </a:t>
            </a:r>
            <a:r>
              <a:rPr lang="fr-FR" b="1" dirty="0">
                <a:latin typeface="Symbol" charset="2"/>
              </a:rPr>
              <a:t>q</a:t>
            </a:r>
            <a:r>
              <a:rPr lang="fr-FR" dirty="0"/>
              <a:t> 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is</a:t>
            </a:r>
            <a:r>
              <a:rPr lang="fr-FR" dirty="0">
                <a:sym typeface="Symbol" charset="2"/>
              </a:rPr>
              <a:t> good if </a:t>
            </a:r>
            <a:r>
              <a:rPr lang="fr-FR" dirty="0" err="1">
                <a:sym typeface="Symbol" charset="2"/>
              </a:rPr>
              <a:t>it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is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likely</a:t>
            </a:r>
            <a:r>
              <a:rPr lang="fr-FR" dirty="0">
                <a:sym typeface="Symbol" charset="2"/>
              </a:rPr>
              <a:t> to </a:t>
            </a:r>
            <a:r>
              <a:rPr lang="fr-FR" dirty="0" err="1">
                <a:sym typeface="Symbol" charset="2"/>
              </a:rPr>
              <a:t>generate</a:t>
            </a:r>
            <a:r>
              <a:rPr lang="fr-FR" dirty="0">
                <a:sym typeface="Symbol" charset="2"/>
              </a:rPr>
              <a:t> the </a:t>
            </a:r>
            <a:r>
              <a:rPr lang="fr-FR" dirty="0" err="1">
                <a:sym typeface="Symbol" charset="2"/>
              </a:rPr>
              <a:t>observed</a:t>
            </a:r>
            <a:r>
              <a:rPr lang="fr-FR" dirty="0">
                <a:sym typeface="Symbol" charset="2"/>
              </a:rPr>
              <a:t> data:</a:t>
            </a:r>
          </a:p>
          <a:p>
            <a:pPr marL="342900" indent="-342900"/>
            <a:endParaRPr lang="fr-FR" dirty="0">
              <a:sym typeface="Symbol" charset="2"/>
            </a:endParaRPr>
          </a:p>
          <a:p>
            <a:pPr marL="342900" indent="-342900"/>
            <a:endParaRPr lang="fr-FR" dirty="0">
              <a:sym typeface="Symbol" charset="2"/>
            </a:endParaRPr>
          </a:p>
          <a:p>
            <a:pPr marL="342900" indent="-342900"/>
            <a:endParaRPr lang="fr-FR" dirty="0">
              <a:sym typeface="Symbol" charset="2"/>
            </a:endParaRPr>
          </a:p>
          <a:p>
            <a:pPr marL="342900" indent="-342900"/>
            <a:endParaRPr lang="fr-FR" dirty="0">
              <a:sym typeface="Symbol" charset="2"/>
            </a:endParaRPr>
          </a:p>
          <a:p>
            <a:pPr marL="342900" indent="-342900"/>
            <a:r>
              <a:rPr lang="fr-FR" dirty="0">
                <a:sym typeface="Symbol" charset="2"/>
              </a:rPr>
              <a:t>Maximum </a:t>
            </a:r>
            <a:r>
              <a:rPr lang="fr-FR" dirty="0" err="1">
                <a:sym typeface="Symbol" charset="2"/>
              </a:rPr>
              <a:t>Likelihood</a:t>
            </a:r>
            <a:r>
              <a:rPr lang="fr-FR" dirty="0">
                <a:sym typeface="Symbol" charset="2"/>
              </a:rPr>
              <a:t> Estimation (MLE) </a:t>
            </a:r>
            <a:r>
              <a:rPr lang="fr-FR" dirty="0" err="1">
                <a:sym typeface="Symbol" charset="2"/>
              </a:rPr>
              <a:t>Principle</a:t>
            </a:r>
            <a:r>
              <a:rPr lang="fr-FR" dirty="0">
                <a:sym typeface="Symbol" charset="2"/>
              </a:rPr>
              <a:t>: </a:t>
            </a:r>
            <a:br>
              <a:rPr lang="fr-FR" dirty="0">
                <a:sym typeface="Symbol" charset="2"/>
              </a:rPr>
            </a:br>
            <a:r>
              <a:rPr lang="fr-FR" dirty="0" err="1">
                <a:sym typeface="Symbol" charset="2"/>
              </a:rPr>
              <a:t>Choose</a:t>
            </a:r>
            <a:r>
              <a:rPr lang="fr-FR" dirty="0">
                <a:sym typeface="Symbol" charset="2"/>
              </a:rPr>
              <a:t> </a:t>
            </a:r>
            <a:r>
              <a:rPr lang="fr-FR" b="1" dirty="0">
                <a:latin typeface="Symbol" charset="2"/>
              </a:rPr>
              <a:t>q</a:t>
            </a:r>
            <a:r>
              <a:rPr lang="fr-FR" b="1" baseline="30000" dirty="0">
                <a:latin typeface="Symbol" charset="2"/>
              </a:rPr>
              <a:t>*</a:t>
            </a:r>
            <a:r>
              <a:rPr lang="fr-FR" dirty="0">
                <a:sym typeface="Symbol" charset="2"/>
              </a:rPr>
              <a:t>  </a:t>
            </a:r>
            <a:r>
              <a:rPr lang="fr-FR" dirty="0" err="1">
                <a:sym typeface="Symbol" charset="2"/>
              </a:rPr>
              <a:t>so</a:t>
            </a:r>
            <a:r>
              <a:rPr lang="fr-FR" dirty="0">
                <a:sym typeface="Symbol" charset="2"/>
              </a:rPr>
              <a:t> as to </a:t>
            </a:r>
            <a:r>
              <a:rPr lang="fr-FR" dirty="0" err="1">
                <a:sym typeface="Symbol" charset="2"/>
              </a:rPr>
              <a:t>maximize</a:t>
            </a:r>
            <a:r>
              <a:rPr lang="fr-FR" dirty="0">
                <a:sym typeface="Symbol" charset="2"/>
              </a:rPr>
              <a:t> </a:t>
            </a:r>
            <a:r>
              <a:rPr lang="fr-FR" i="1" dirty="0">
                <a:sym typeface="Symbol" charset="2"/>
              </a:rPr>
              <a:t>L</a:t>
            </a:r>
            <a:endParaRPr lang="fr-FR" dirty="0">
              <a:sym typeface="Symbol" charset="2"/>
            </a:endParaRPr>
          </a:p>
          <a:p>
            <a:pPr marL="342900" indent="-342900"/>
            <a:endParaRPr lang="fr-FR" dirty="0">
              <a:sym typeface="Symbol" charset="2"/>
            </a:endParaRP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1524000" y="3429000"/>
          <a:ext cx="5349875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47840" imgH="342720" progId="Equation.3">
                  <p:embed/>
                </p:oleObj>
              </mc:Choice>
              <mc:Fallback>
                <p:oleObj name="Equation" r:id="rId2" imgW="2247840" imgH="342720" progId="Equation.3">
                  <p:embed/>
                  <p:pic>
                    <p:nvPicPr>
                      <p:cNvPr id="337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429000"/>
                        <a:ext cx="5349875" cy="811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8" name="AutoShape 5"/>
          <p:cNvSpPr>
            <a:spLocks noChangeArrowheads="1"/>
          </p:cNvSpPr>
          <p:nvPr/>
        </p:nvSpPr>
        <p:spPr bwMode="auto">
          <a:xfrm>
            <a:off x="3962400" y="4419600"/>
            <a:ext cx="2119313" cy="501650"/>
          </a:xfrm>
          <a:prstGeom prst="wedgeRoundRectCallout">
            <a:avLst>
              <a:gd name="adj1" fmla="val -25880"/>
              <a:gd name="adj2" fmla="val -152532"/>
              <a:gd name="adj3" fmla="val 16667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>
                <a:latin typeface="Arial" charset="0"/>
              </a:rPr>
              <a:t>i.i.d. samples</a:t>
            </a:r>
          </a:p>
        </p:txBody>
      </p:sp>
    </p:spTree>
    <p:extLst>
      <p:ext uri="{BB962C8B-B14F-4D97-AF65-F5344CB8AC3E}">
        <p14:creationId xmlns:p14="http://schemas.microsoft.com/office/powerpoint/2010/main" val="24753427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9485F85-8CE2-4086-8FED-AED0F38685A7}" type="slidenum">
              <a:rPr lang="en-US"/>
              <a:pPr/>
              <a:t>96</a:t>
            </a:fld>
            <a:endParaRPr lang="en-US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609600"/>
          </a:xfrm>
        </p:spPr>
        <p:txBody>
          <a:bodyPr/>
          <a:lstStyle/>
          <a:p>
            <a:r>
              <a:rPr lang="fr-FR" dirty="0" err="1"/>
              <a:t>Parameter</a:t>
            </a:r>
            <a:r>
              <a:rPr lang="fr-FR" dirty="0"/>
              <a:t> estimation II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4876800"/>
          </a:xfrm>
        </p:spPr>
        <p:txBody>
          <a:bodyPr>
            <a:normAutofit fontScale="92500"/>
          </a:bodyPr>
          <a:lstStyle/>
          <a:p>
            <a:pPr marL="342900" indent="-342900"/>
            <a:r>
              <a:rPr lang="fr-FR" dirty="0"/>
              <a:t>The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b="1" dirty="0" err="1"/>
              <a:t>decomposes</a:t>
            </a:r>
            <a:r>
              <a:rPr lang="fr-FR" b="1" dirty="0"/>
              <a:t> </a:t>
            </a:r>
            <a:r>
              <a:rPr lang="fr-FR" dirty="0" err="1"/>
              <a:t>according</a:t>
            </a:r>
            <a:r>
              <a:rPr lang="fr-FR" dirty="0"/>
              <a:t> to the structure of the network</a:t>
            </a:r>
          </a:p>
          <a:p>
            <a:pPr marL="742950" lvl="1" indent="-285750">
              <a:buFontTx/>
              <a:buNone/>
            </a:pPr>
            <a:r>
              <a:rPr lang="fr-FR" dirty="0">
                <a:cs typeface="Times New Roman" charset="0"/>
              </a:rPr>
              <a:t>→ </a:t>
            </a:r>
            <a:r>
              <a:rPr lang="fr-FR" dirty="0" err="1">
                <a:cs typeface="Times New Roman" charset="0"/>
              </a:rPr>
              <a:t>w</a:t>
            </a:r>
            <a:r>
              <a:rPr lang="fr-FR" dirty="0" err="1"/>
              <a:t>e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a </a:t>
            </a:r>
            <a:r>
              <a:rPr lang="fr-FR" dirty="0" err="1"/>
              <a:t>separate</a:t>
            </a:r>
            <a:r>
              <a:rPr lang="fr-FR" dirty="0"/>
              <a:t> estimation </a:t>
            </a:r>
            <a:r>
              <a:rPr lang="fr-FR" dirty="0" err="1"/>
              <a:t>task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parameter</a:t>
            </a:r>
            <a:endParaRPr lang="fr-FR" dirty="0"/>
          </a:p>
          <a:p>
            <a:pPr marL="342900" indent="-342900"/>
            <a:r>
              <a:rPr lang="fr-FR" dirty="0"/>
              <a:t>The MLE (maximum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estimate</a:t>
            </a:r>
            <a:r>
              <a:rPr lang="fr-FR" dirty="0"/>
              <a:t>) solution:</a:t>
            </a:r>
          </a:p>
          <a:p>
            <a:pPr marL="742950" lvl="1" indent="-285750"/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value </a:t>
            </a:r>
            <a:r>
              <a:rPr lang="fr-FR" i="1" dirty="0"/>
              <a:t>x</a:t>
            </a:r>
            <a:r>
              <a:rPr lang="fr-FR" dirty="0"/>
              <a:t> of a 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i="1" dirty="0"/>
              <a:t>X</a:t>
            </a:r>
            <a:endParaRPr lang="fr-FR" dirty="0"/>
          </a:p>
          <a:p>
            <a:pPr marL="742950" lvl="1" indent="-285750"/>
            <a:r>
              <a:rPr lang="fr-FR" dirty="0"/>
              <a:t>and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instantiation</a:t>
            </a:r>
            <a:r>
              <a:rPr lang="fr-FR" dirty="0"/>
              <a:t> </a:t>
            </a:r>
            <a:r>
              <a:rPr lang="fr-FR" b="1" i="1" dirty="0"/>
              <a:t>u</a:t>
            </a:r>
            <a:r>
              <a:rPr lang="fr-FR" dirty="0"/>
              <a:t> of </a:t>
            </a:r>
            <a:r>
              <a:rPr lang="fr-FR" i="1" dirty="0"/>
              <a:t>Parents(X)</a:t>
            </a:r>
          </a:p>
          <a:p>
            <a:pPr marL="742950" lvl="1" indent="-285750"/>
            <a:endParaRPr lang="fr-FR" i="1" dirty="0"/>
          </a:p>
          <a:p>
            <a:pPr marL="742950" lvl="1" indent="-285750"/>
            <a:endParaRPr lang="fr-FR" i="1" dirty="0"/>
          </a:p>
          <a:p>
            <a:pPr marL="742950" lvl="1" indent="-285750"/>
            <a:endParaRPr lang="fr-FR" i="1" dirty="0"/>
          </a:p>
          <a:p>
            <a:pPr marL="742950" lvl="1" indent="-285750"/>
            <a:r>
              <a:rPr lang="fr-FR" dirty="0"/>
              <a:t>Just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collect</a:t>
            </a:r>
            <a:r>
              <a:rPr lang="fr-FR" dirty="0"/>
              <a:t> the </a:t>
            </a:r>
            <a:r>
              <a:rPr lang="fr-FR" dirty="0" err="1"/>
              <a:t>counts</a:t>
            </a:r>
            <a:r>
              <a:rPr lang="fr-FR" dirty="0"/>
              <a:t> for </a:t>
            </a:r>
            <a:r>
              <a:rPr lang="fr-FR" dirty="0" err="1"/>
              <a:t>every</a:t>
            </a:r>
            <a:r>
              <a:rPr lang="fr-FR" dirty="0"/>
              <a:t> combination of parents and </a:t>
            </a:r>
            <a:r>
              <a:rPr lang="fr-FR" dirty="0" err="1"/>
              <a:t>children</a:t>
            </a:r>
            <a:r>
              <a:rPr lang="fr-FR" dirty="0"/>
              <a:t> </a:t>
            </a:r>
            <a:r>
              <a:rPr lang="fr-FR" dirty="0" err="1"/>
              <a:t>observed</a:t>
            </a:r>
            <a:r>
              <a:rPr lang="fr-FR" dirty="0"/>
              <a:t> in the data</a:t>
            </a:r>
          </a:p>
          <a:p>
            <a:pPr marL="742950" lvl="1" indent="-285750"/>
            <a:r>
              <a:rPr lang="fr-FR" dirty="0"/>
              <a:t>MLE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equivalent</a:t>
            </a:r>
            <a:r>
              <a:rPr lang="fr-FR" dirty="0"/>
              <a:t> to an </a:t>
            </a:r>
            <a:r>
              <a:rPr lang="fr-FR" dirty="0" err="1"/>
              <a:t>assumption</a:t>
            </a:r>
            <a:r>
              <a:rPr lang="fr-FR" dirty="0"/>
              <a:t> of a </a:t>
            </a:r>
            <a:r>
              <a:rPr lang="fr-FR" dirty="0" err="1"/>
              <a:t>uniform</a:t>
            </a:r>
            <a:r>
              <a:rPr lang="fr-FR" dirty="0"/>
              <a:t> </a:t>
            </a:r>
            <a:r>
              <a:rPr lang="fr-FR" dirty="0" err="1"/>
              <a:t>prior</a:t>
            </a:r>
            <a:r>
              <a:rPr lang="fr-FR" dirty="0"/>
              <a:t> over </a:t>
            </a:r>
            <a:r>
              <a:rPr lang="fr-FR" dirty="0" err="1"/>
              <a:t>parameter</a:t>
            </a:r>
            <a:r>
              <a:rPr lang="fr-FR" dirty="0"/>
              <a:t> values</a:t>
            </a:r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2209800" y="4038600"/>
          <a:ext cx="2281238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7000" imgH="419040" progId="Equation.3">
                  <p:embed/>
                </p:oleObj>
              </mc:Choice>
              <mc:Fallback>
                <p:oleObj name="Equation" r:id="rId2" imgW="927000" imgH="419040" progId="Equation.3">
                  <p:embed/>
                  <p:pic>
                    <p:nvPicPr>
                      <p:cNvPr id="34818" name="Object 2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038600"/>
                        <a:ext cx="2281238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94818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EC32EE9-0AAF-439C-A3AF-9A82CACF6150}" type="slidenum">
              <a:rPr lang="en-US"/>
              <a:pPr/>
              <a:t>97</a:t>
            </a:fld>
            <a:endParaRPr lang="en-US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Sufficient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: Example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276600" y="1828800"/>
            <a:ext cx="4572000" cy="3276600"/>
            <a:chOff x="1219200" y="1828800"/>
            <a:chExt cx="6629400" cy="4114800"/>
          </a:xfrm>
        </p:grpSpPr>
        <p:sp>
          <p:nvSpPr>
            <p:cNvPr id="35846" name="Oval 4"/>
            <p:cNvSpPr>
              <a:spLocks noChangeArrowheads="1"/>
            </p:cNvSpPr>
            <p:nvPr/>
          </p:nvSpPr>
          <p:spPr bwMode="auto">
            <a:xfrm>
              <a:off x="1219200" y="4038600"/>
              <a:ext cx="1752600" cy="7620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Earthquake</a:t>
              </a:r>
            </a:p>
          </p:txBody>
        </p:sp>
        <p:sp>
          <p:nvSpPr>
            <p:cNvPr id="35847" name="Oval 6"/>
            <p:cNvSpPr>
              <a:spLocks noChangeArrowheads="1"/>
            </p:cNvSpPr>
            <p:nvPr/>
          </p:nvSpPr>
          <p:spPr bwMode="auto">
            <a:xfrm>
              <a:off x="3276600" y="4038600"/>
              <a:ext cx="1752600" cy="7620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/>
                <a:t>Burglary</a:t>
              </a:r>
            </a:p>
          </p:txBody>
        </p:sp>
        <p:sp>
          <p:nvSpPr>
            <p:cNvPr id="35848" name="Oval 7"/>
            <p:cNvSpPr>
              <a:spLocks noChangeArrowheads="1"/>
            </p:cNvSpPr>
            <p:nvPr/>
          </p:nvSpPr>
          <p:spPr bwMode="auto">
            <a:xfrm>
              <a:off x="2209800" y="5181600"/>
              <a:ext cx="1752600" cy="7620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Alarm</a:t>
              </a:r>
            </a:p>
          </p:txBody>
        </p:sp>
        <p:sp>
          <p:nvSpPr>
            <p:cNvPr id="35849" name="Oval 8"/>
            <p:cNvSpPr>
              <a:spLocks noChangeArrowheads="1"/>
            </p:cNvSpPr>
            <p:nvPr/>
          </p:nvSpPr>
          <p:spPr bwMode="auto">
            <a:xfrm>
              <a:off x="6096000" y="1828800"/>
              <a:ext cx="1752600" cy="7620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Moon-phase</a:t>
              </a:r>
            </a:p>
          </p:txBody>
        </p:sp>
        <p:sp>
          <p:nvSpPr>
            <p:cNvPr id="35850" name="Oval 9"/>
            <p:cNvSpPr>
              <a:spLocks noChangeArrowheads="1"/>
            </p:cNvSpPr>
            <p:nvPr/>
          </p:nvSpPr>
          <p:spPr bwMode="auto">
            <a:xfrm>
              <a:off x="4495800" y="2819400"/>
              <a:ext cx="1752600" cy="7620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Light-level</a:t>
              </a:r>
            </a:p>
          </p:txBody>
        </p:sp>
        <p:sp>
          <p:nvSpPr>
            <p:cNvPr id="35851" name="Line 10"/>
            <p:cNvSpPr>
              <a:spLocks noChangeShapeType="1"/>
            </p:cNvSpPr>
            <p:nvPr/>
          </p:nvSpPr>
          <p:spPr bwMode="auto">
            <a:xfrm>
              <a:off x="2286000" y="4800600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5852" name="Line 11"/>
            <p:cNvSpPr>
              <a:spLocks noChangeShapeType="1"/>
            </p:cNvSpPr>
            <p:nvPr/>
          </p:nvSpPr>
          <p:spPr bwMode="auto">
            <a:xfrm flipH="1">
              <a:off x="3657600" y="4800600"/>
              <a:ext cx="2286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5853" name="Line 12"/>
            <p:cNvSpPr>
              <a:spLocks noChangeShapeType="1"/>
            </p:cNvSpPr>
            <p:nvPr/>
          </p:nvSpPr>
          <p:spPr bwMode="auto">
            <a:xfrm flipH="1">
              <a:off x="4648200" y="3581400"/>
              <a:ext cx="3048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5854" name="Line 13"/>
            <p:cNvSpPr>
              <a:spLocks noChangeShapeType="1"/>
            </p:cNvSpPr>
            <p:nvPr/>
          </p:nvSpPr>
          <p:spPr bwMode="auto">
            <a:xfrm flipH="1">
              <a:off x="5867400" y="2438400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</p:grpSp>
      <p:graphicFrame>
        <p:nvGraphicFramePr>
          <p:cNvPr id="35842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6089650" y="3829050"/>
          <a:ext cx="1865313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7000" imgH="419040" progId="Equation.3">
                  <p:embed/>
                </p:oleObj>
              </mc:Choice>
              <mc:Fallback>
                <p:oleObj name="Equation" r:id="rId2" imgW="927000" imgH="419040" progId="Equation.3">
                  <p:embed/>
                  <p:pic>
                    <p:nvPicPr>
                      <p:cNvPr id="35842" name="Object 2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9650" y="3829050"/>
                        <a:ext cx="1865313" cy="842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5" name="Text Box 16"/>
          <p:cNvSpPr txBox="1">
            <a:spLocks noChangeArrowheads="1"/>
          </p:cNvSpPr>
          <p:nvPr/>
        </p:nvSpPr>
        <p:spPr bwMode="auto">
          <a:xfrm>
            <a:off x="4175125" y="5375275"/>
            <a:ext cx="3944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>
                <a:cs typeface="Times New Roman" charset="0"/>
              </a:rPr>
              <a:t>θ</a:t>
            </a:r>
            <a:r>
              <a:rPr lang="en-US" baseline="30000">
                <a:cs typeface="Times New Roman" charset="0"/>
              </a:rPr>
              <a:t>*</a:t>
            </a:r>
            <a:r>
              <a:rPr lang="en-US" baseline="-25000">
                <a:cs typeface="Times New Roman" charset="0"/>
              </a:rPr>
              <a:t>A | E, B</a:t>
            </a:r>
            <a:r>
              <a:rPr lang="en-US">
                <a:cs typeface="Times New Roman" charset="0"/>
              </a:rPr>
              <a:t> = N(A, E, B) / N(E, B)</a:t>
            </a:r>
            <a:endParaRPr lang="el-GR">
              <a:cs typeface="Times New Roman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D = </a:t>
            </a:r>
          </a:p>
          <a:p>
            <a:pPr>
              <a:buNone/>
            </a:pPr>
            <a:r>
              <a:rPr lang="fr-FR" dirty="0">
                <a:sym typeface="Symbol"/>
              </a:rPr>
              <a:t>	 E B A</a:t>
            </a:r>
            <a:endParaRPr lang="fr-FR" dirty="0"/>
          </a:p>
          <a:p>
            <a:pPr>
              <a:buNone/>
            </a:pPr>
            <a:r>
              <a:rPr lang="fr-FR" dirty="0"/>
              <a:t>	E B A</a:t>
            </a:r>
          </a:p>
          <a:p>
            <a:pPr>
              <a:buNone/>
            </a:pPr>
            <a:r>
              <a:rPr lang="fr-FR" dirty="0"/>
              <a:t>	</a:t>
            </a:r>
            <a:r>
              <a:rPr lang="fr-FR" dirty="0">
                <a:sym typeface="Symbol"/>
              </a:rPr>
              <a:t>E B A</a:t>
            </a:r>
          </a:p>
          <a:p>
            <a:pPr>
              <a:buNone/>
            </a:pPr>
            <a:r>
              <a:rPr lang="fr-FR" dirty="0">
                <a:sym typeface="Symbol"/>
              </a:rPr>
              <a:t>	E B A</a:t>
            </a:r>
          </a:p>
          <a:p>
            <a:pPr>
              <a:buNone/>
            </a:pPr>
            <a:r>
              <a:rPr lang="fr-FR" dirty="0">
                <a:sym typeface="Symbol"/>
              </a:rPr>
              <a:t>	 E B A</a:t>
            </a:r>
          </a:p>
          <a:p>
            <a:pPr>
              <a:buNone/>
            </a:pPr>
            <a:r>
              <a:rPr lang="fr-FR" dirty="0">
                <a:sym typeface="Symbol"/>
              </a:rPr>
              <a:t>	 E B A</a:t>
            </a:r>
          </a:p>
          <a:p>
            <a:pPr>
              <a:buNone/>
            </a:pPr>
            <a:r>
              <a:rPr lang="fr-FR" dirty="0">
                <a:sym typeface="Symbol"/>
              </a:rPr>
              <a:t>	E B A</a:t>
            </a:r>
          </a:p>
          <a:p>
            <a:pPr>
              <a:buNone/>
            </a:pPr>
            <a:r>
              <a:rPr lang="fr-FR" dirty="0">
                <a:sym typeface="Symbol"/>
              </a:rPr>
              <a:t>	E B A</a:t>
            </a:r>
          </a:p>
          <a:p>
            <a:pPr>
              <a:buNone/>
            </a:pPr>
            <a:r>
              <a:rPr lang="fr-FR" dirty="0">
                <a:sym typeface="Symbol"/>
              </a:rPr>
              <a:t>	E B A</a:t>
            </a:r>
          </a:p>
          <a:p>
            <a:pPr>
              <a:buNone/>
            </a:pPr>
            <a:r>
              <a:rPr lang="fr-FR" dirty="0">
                <a:sym typeface="Symbol"/>
              </a:rPr>
              <a:t>	E B A</a:t>
            </a:r>
          </a:p>
          <a:p>
            <a:pPr>
              <a:buNone/>
            </a:pPr>
            <a:r>
              <a:rPr lang="fr-FR" dirty="0">
                <a:sym typeface="Symbol"/>
              </a:rPr>
              <a:t>	 E B A</a:t>
            </a:r>
          </a:p>
          <a:p>
            <a:pPr>
              <a:buNone/>
            </a:pPr>
            <a:r>
              <a:rPr lang="fr-FR" dirty="0">
                <a:sym typeface="Symbol"/>
              </a:rPr>
              <a:t>	 E B A</a:t>
            </a:r>
          </a:p>
          <a:p>
            <a:pPr>
              <a:buNone/>
            </a:pPr>
            <a:r>
              <a:rPr lang="fr-FR" dirty="0">
                <a:sym typeface="Symbol"/>
              </a:rPr>
              <a:t>	 E B A</a:t>
            </a:r>
          </a:p>
          <a:p>
            <a:pPr>
              <a:buNone/>
            </a:pPr>
            <a:r>
              <a:rPr lang="fr-FR" dirty="0">
                <a:sym typeface="Symbol"/>
              </a:rPr>
              <a:t>	</a:t>
            </a:r>
            <a:endParaRPr lang="fr-FR" dirty="0"/>
          </a:p>
          <a:p>
            <a:pPr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99006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4EE39E2-0146-43FA-8383-5B3EE951DFFA}" type="slidenum">
              <a:rPr lang="en-US"/>
              <a:pPr/>
              <a:t>98</a:t>
            </a:fld>
            <a:endParaRPr lang="en-US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endParaRPr lang="fr-FR" dirty="0"/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7772400" cy="4003675"/>
          </a:xfrm>
        </p:spPr>
        <p:txBody>
          <a:bodyPr/>
          <a:lstStyle/>
          <a:p>
            <a:pPr marL="174625" indent="-174625">
              <a:buFontTx/>
              <a:buNone/>
            </a:pPr>
            <a:r>
              <a:rPr lang="fr-FR" b="1" dirty="0"/>
              <a:t>Goal:</a:t>
            </a:r>
            <a:r>
              <a:rPr lang="fr-FR" dirty="0"/>
              <a:t> Select the best network structure, </a:t>
            </a:r>
            <a:r>
              <a:rPr lang="fr-FR" dirty="0" err="1"/>
              <a:t>given</a:t>
            </a:r>
            <a:r>
              <a:rPr lang="fr-FR" dirty="0"/>
              <a:t> the data</a:t>
            </a:r>
            <a:endParaRPr lang="fr-FR" b="1" dirty="0"/>
          </a:p>
          <a:p>
            <a:pPr marL="174625" indent="-174625">
              <a:buFontTx/>
              <a:buNone/>
            </a:pPr>
            <a:r>
              <a:rPr lang="fr-FR" b="1" dirty="0"/>
              <a:t>Input:</a:t>
            </a:r>
          </a:p>
          <a:p>
            <a:pPr marL="517525" lvl="1" indent="-228600"/>
            <a:r>
              <a:rPr lang="fr-FR" sz="2400" dirty="0"/>
              <a:t>Training data</a:t>
            </a:r>
          </a:p>
          <a:p>
            <a:pPr marL="517525" lvl="1" indent="-228600"/>
            <a:r>
              <a:rPr lang="fr-FR" sz="2400" dirty="0" err="1"/>
              <a:t>Scoring</a:t>
            </a:r>
            <a:r>
              <a:rPr lang="fr-FR" sz="2400" dirty="0"/>
              <a:t> </a:t>
            </a:r>
            <a:r>
              <a:rPr lang="fr-FR" sz="2400" dirty="0" err="1"/>
              <a:t>function</a:t>
            </a:r>
            <a:endParaRPr lang="fr-FR" dirty="0"/>
          </a:p>
          <a:p>
            <a:pPr marL="174625" indent="-174625">
              <a:buFontTx/>
              <a:buNone/>
            </a:pPr>
            <a:r>
              <a:rPr lang="fr-FR" b="1" dirty="0"/>
              <a:t>Output:</a:t>
            </a:r>
          </a:p>
          <a:p>
            <a:pPr marL="517525" lvl="1" indent="-228600"/>
            <a:r>
              <a:rPr lang="fr-FR" sz="2400" dirty="0"/>
              <a:t>A network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maximizes</a:t>
            </a:r>
            <a:r>
              <a:rPr lang="fr-FR" sz="2400" dirty="0"/>
              <a:t> the score</a:t>
            </a:r>
          </a:p>
          <a:p>
            <a:pPr marL="174625" indent="-174625"/>
            <a:endParaRPr lang="fr-FR" sz="2800" dirty="0"/>
          </a:p>
          <a:p>
            <a:pPr marL="174625" indent="-174625">
              <a:buFontTx/>
              <a:buNone/>
            </a:pPr>
            <a:endParaRPr lang="fr-FR" b="1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42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03" grpId="0" build="p" autoUpdateAnimBg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C5F0D1E-1809-468F-A395-0CDA217F1872}" type="slidenum">
              <a:rPr lang="en-US"/>
              <a:pPr/>
              <a:t>99</a:t>
            </a:fld>
            <a:endParaRPr 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</a:t>
            </a:r>
            <a:r>
              <a:rPr lang="fr-FR" dirty="0" err="1"/>
              <a:t>selection</a:t>
            </a:r>
            <a:r>
              <a:rPr lang="fr-FR" dirty="0"/>
              <a:t>: </a:t>
            </a:r>
            <a:r>
              <a:rPr lang="fr-FR" dirty="0" err="1"/>
              <a:t>Scoring</a:t>
            </a:r>
            <a:endParaRPr lang="fr-FR" dirty="0"/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199"/>
            <a:ext cx="8534400" cy="3259137"/>
          </a:xfrm>
        </p:spPr>
        <p:txBody>
          <a:bodyPr>
            <a:normAutofit fontScale="92500" lnSpcReduction="20000"/>
          </a:bodyPr>
          <a:lstStyle/>
          <a:p>
            <a:pPr marL="342900" indent="-342900"/>
            <a:r>
              <a:rPr lang="fr-FR" dirty="0" err="1"/>
              <a:t>Bayesian</a:t>
            </a:r>
            <a:r>
              <a:rPr lang="fr-FR" dirty="0"/>
              <a:t>: </a:t>
            </a:r>
            <a:r>
              <a:rPr lang="fr-FR" dirty="0" err="1"/>
              <a:t>prior</a:t>
            </a:r>
            <a:r>
              <a:rPr lang="fr-FR" dirty="0"/>
              <a:t> over </a:t>
            </a:r>
            <a:r>
              <a:rPr lang="fr-FR" dirty="0" err="1"/>
              <a:t>parameters</a:t>
            </a:r>
            <a:r>
              <a:rPr lang="fr-FR" dirty="0"/>
              <a:t> and structure</a:t>
            </a:r>
          </a:p>
          <a:p>
            <a:pPr marL="742950" lvl="1" indent="-285750"/>
            <a:r>
              <a:rPr lang="fr-FR" dirty="0" err="1"/>
              <a:t>get</a:t>
            </a:r>
            <a:r>
              <a:rPr lang="fr-FR" dirty="0"/>
              <a:t> balance </a:t>
            </a:r>
            <a:r>
              <a:rPr lang="fr-FR" dirty="0" err="1"/>
              <a:t>between</a:t>
            </a:r>
            <a:r>
              <a:rPr lang="fr-FR" dirty="0"/>
              <a:t> model </a:t>
            </a:r>
            <a:r>
              <a:rPr lang="fr-FR" dirty="0" err="1"/>
              <a:t>complexity</a:t>
            </a:r>
            <a:r>
              <a:rPr lang="fr-FR" dirty="0"/>
              <a:t> and fit to data as a </a:t>
            </a:r>
            <a:r>
              <a:rPr lang="fr-FR" dirty="0" err="1"/>
              <a:t>byproduct</a:t>
            </a:r>
            <a:endParaRPr lang="fr-FR" dirty="0"/>
          </a:p>
          <a:p>
            <a:pPr marL="342900" indent="-342900"/>
            <a:endParaRPr lang="fr-FR" dirty="0"/>
          </a:p>
          <a:p>
            <a:pPr marL="342900" indent="-342900"/>
            <a:r>
              <a:rPr lang="fr-FR" dirty="0"/>
              <a:t>Score (G:D) = log P(G|D) </a:t>
            </a:r>
            <a:r>
              <a:rPr lang="fr-FR" dirty="0">
                <a:sym typeface="Symbol"/>
              </a:rPr>
              <a:t></a:t>
            </a:r>
            <a:r>
              <a:rPr lang="fr-FR" dirty="0">
                <a:sym typeface="Symbol" charset="2"/>
              </a:rPr>
              <a:t> log [P(D|G) P(G)]</a:t>
            </a:r>
          </a:p>
          <a:p>
            <a:pPr marL="342900" indent="-342900"/>
            <a:r>
              <a:rPr lang="fr-FR" dirty="0">
                <a:sym typeface="Symbol" charset="2"/>
              </a:rPr>
              <a:t>Marginal </a:t>
            </a:r>
            <a:r>
              <a:rPr lang="fr-FR" dirty="0" err="1">
                <a:sym typeface="Symbol" charset="2"/>
              </a:rPr>
              <a:t>likelihood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just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comes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from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our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parameter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estimates</a:t>
            </a:r>
            <a:endParaRPr lang="fr-FR" dirty="0">
              <a:sym typeface="Symbol" charset="2"/>
            </a:endParaRPr>
          </a:p>
          <a:p>
            <a:pPr marL="342900" indent="-342900"/>
            <a:r>
              <a:rPr lang="fr-FR" dirty="0">
                <a:sym typeface="Symbol" charset="2"/>
              </a:rPr>
              <a:t>Prior on structure can </a:t>
            </a:r>
            <a:r>
              <a:rPr lang="fr-FR" dirty="0" err="1">
                <a:sym typeface="Symbol" charset="2"/>
              </a:rPr>
              <a:t>be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any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measure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we</a:t>
            </a:r>
            <a:r>
              <a:rPr lang="fr-FR" dirty="0">
                <a:sym typeface="Symbol" charset="2"/>
              </a:rPr>
              <a:t> </a:t>
            </a:r>
            <a:r>
              <a:rPr lang="fr-FR" dirty="0" err="1">
                <a:sym typeface="Symbol" charset="2"/>
              </a:rPr>
              <a:t>want</a:t>
            </a:r>
            <a:r>
              <a:rPr lang="fr-FR" dirty="0">
                <a:sym typeface="Symbol" charset="2"/>
              </a:rPr>
              <a:t>; </a:t>
            </a:r>
            <a:r>
              <a:rPr lang="fr-FR" dirty="0" err="1">
                <a:sym typeface="Symbol" charset="2"/>
              </a:rPr>
              <a:t>typically</a:t>
            </a:r>
            <a:r>
              <a:rPr lang="fr-FR" dirty="0">
                <a:sym typeface="Symbol" charset="2"/>
              </a:rPr>
              <a:t> a </a:t>
            </a:r>
            <a:r>
              <a:rPr lang="fr-FR" dirty="0" err="1">
                <a:sym typeface="Symbol" charset="2"/>
              </a:rPr>
              <a:t>function</a:t>
            </a:r>
            <a:r>
              <a:rPr lang="fr-FR" dirty="0">
                <a:sym typeface="Symbol" charset="2"/>
              </a:rPr>
              <a:t> of the network </a:t>
            </a:r>
            <a:r>
              <a:rPr lang="fr-FR" dirty="0" err="1">
                <a:sym typeface="Symbol" charset="2"/>
              </a:rPr>
              <a:t>complexity</a:t>
            </a:r>
            <a:endParaRPr lang="fr-FR" dirty="0">
              <a:sym typeface="Symbol" charset="2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879475" y="4914900"/>
            <a:ext cx="7350125" cy="1098550"/>
            <a:chOff x="554" y="3265"/>
            <a:chExt cx="4630" cy="692"/>
          </a:xfrm>
        </p:grpSpPr>
        <p:sp>
          <p:nvSpPr>
            <p:cNvPr id="37898" name="Rectangle 6"/>
            <p:cNvSpPr>
              <a:spLocks noChangeArrowheads="1"/>
            </p:cNvSpPr>
            <p:nvPr/>
          </p:nvSpPr>
          <p:spPr bwMode="auto">
            <a:xfrm>
              <a:off x="989" y="3265"/>
              <a:ext cx="3488" cy="288"/>
            </a:xfrm>
            <a:prstGeom prst="rect">
              <a:avLst/>
            </a:prstGeom>
            <a:noFill/>
            <a:ln w="38100">
              <a:noFill/>
              <a:miter lim="800000"/>
              <a:headEnd type="none" w="sm" len="sm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6699"/>
                  </a:solidFill>
                  <a:latin typeface="Arial" charset="0"/>
                </a:rPr>
                <a:t>Same key property: Decomposability</a:t>
              </a:r>
            </a:p>
          </p:txBody>
        </p:sp>
        <p:sp>
          <p:nvSpPr>
            <p:cNvPr id="37899" name="Text Box 7"/>
            <p:cNvSpPr txBox="1">
              <a:spLocks noChangeArrowheads="1"/>
            </p:cNvSpPr>
            <p:nvPr/>
          </p:nvSpPr>
          <p:spPr bwMode="auto">
            <a:xfrm>
              <a:off x="554" y="3477"/>
              <a:ext cx="4630" cy="480"/>
            </a:xfrm>
            <a:prstGeom prst="rect">
              <a:avLst/>
            </a:prstGeom>
            <a:noFill/>
            <a:ln w="38100">
              <a:noFill/>
              <a:miter lim="800000"/>
              <a:headEnd type="none" w="sm" len="sm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>
                  <a:latin typeface="Arial" charset="0"/>
                </a:rPr>
                <a:t>Score(structure) = </a:t>
              </a:r>
              <a:r>
                <a:rPr lang="en-US" sz="4400">
                  <a:latin typeface="Symbol" charset="2"/>
                </a:rPr>
                <a:t>S</a:t>
              </a:r>
              <a:r>
                <a:rPr lang="en-US" sz="3200" i="1" baseline="-25000"/>
                <a:t>i</a:t>
              </a:r>
              <a:r>
                <a:rPr lang="en-US" sz="3200">
                  <a:latin typeface="Arial" charset="0"/>
                </a:rPr>
                <a:t> Score(family of </a:t>
              </a:r>
              <a:r>
                <a:rPr lang="en-US" sz="3200" i="1"/>
                <a:t>X</a:t>
              </a:r>
              <a:r>
                <a:rPr lang="en-US" sz="3200" i="1" baseline="-25000"/>
                <a:t>i</a:t>
              </a:r>
              <a:r>
                <a:rPr lang="en-US" sz="3200">
                  <a:latin typeface="Arial" charset="0"/>
                </a:rPr>
                <a:t>)</a:t>
              </a:r>
            </a:p>
          </p:txBody>
        </p:sp>
      </p:grpSp>
      <p:sp>
        <p:nvSpPr>
          <p:cNvPr id="37894" name="Text Box 8"/>
          <p:cNvSpPr txBox="1">
            <a:spLocks noChangeArrowheads="1"/>
          </p:cNvSpPr>
          <p:nvPr/>
        </p:nvSpPr>
        <p:spPr bwMode="auto">
          <a:xfrm>
            <a:off x="3200400" y="2362200"/>
            <a:ext cx="2274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i="1" dirty="0"/>
              <a:t>Marginal likelihood</a:t>
            </a:r>
          </a:p>
        </p:txBody>
      </p:sp>
      <p:sp>
        <p:nvSpPr>
          <p:cNvPr id="37895" name="Text Box 9"/>
          <p:cNvSpPr txBox="1">
            <a:spLocks noChangeArrowheads="1"/>
          </p:cNvSpPr>
          <p:nvPr/>
        </p:nvSpPr>
        <p:spPr bwMode="auto">
          <a:xfrm>
            <a:off x="6861175" y="2519301"/>
            <a:ext cx="733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i="1" dirty="0"/>
              <a:t>Prior</a:t>
            </a:r>
          </a:p>
        </p:txBody>
      </p:sp>
      <p:sp>
        <p:nvSpPr>
          <p:cNvPr id="37896" name="Line 10"/>
          <p:cNvSpPr>
            <a:spLocks noChangeShapeType="1"/>
          </p:cNvSpPr>
          <p:nvPr/>
        </p:nvSpPr>
        <p:spPr bwMode="auto">
          <a:xfrm>
            <a:off x="5475288" y="2704657"/>
            <a:ext cx="152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897" name="Line 11"/>
          <p:cNvSpPr>
            <a:spLocks noChangeShapeType="1"/>
          </p:cNvSpPr>
          <p:nvPr/>
        </p:nvSpPr>
        <p:spPr bwMode="auto">
          <a:xfrm flipH="1">
            <a:off x="6705600" y="2737739"/>
            <a:ext cx="152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3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78358</TotalTime>
  <Words>11602</Words>
  <Application>Microsoft Office PowerPoint</Application>
  <PresentationFormat>Affichage à l'écran (4:3)</PresentationFormat>
  <Paragraphs>1954</Paragraphs>
  <Slides>124</Slides>
  <Notes>38</Notes>
  <HiddenSlides>1</HiddenSlides>
  <MMClips>0</MMClips>
  <ScaleCrop>false</ScaleCrop>
  <HeadingPairs>
    <vt:vector size="8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124</vt:i4>
      </vt:variant>
    </vt:vector>
  </HeadingPairs>
  <TitlesOfParts>
    <vt:vector size="141" baseType="lpstr">
      <vt:lpstr>ＭＳ ゴシック</vt:lpstr>
      <vt:lpstr>Arial</vt:lpstr>
      <vt:lpstr>Calibri</vt:lpstr>
      <vt:lpstr>Cambria Math</vt:lpstr>
      <vt:lpstr>Courier New</vt:lpstr>
      <vt:lpstr>Georgia</vt:lpstr>
      <vt:lpstr>Math1</vt:lpstr>
      <vt:lpstr>Monotype Corsiva</vt:lpstr>
      <vt:lpstr>Symbol</vt:lpstr>
      <vt:lpstr>Tahoma</vt:lpstr>
      <vt:lpstr>Times New Roman</vt:lpstr>
      <vt:lpstr>Wingdings</vt:lpstr>
      <vt:lpstr>Wingdings 2</vt:lpstr>
      <vt:lpstr>Civic</vt:lpstr>
      <vt:lpstr>Equation</vt:lpstr>
      <vt:lpstr>Worksheet</vt:lpstr>
      <vt:lpstr>Équation</vt:lpstr>
      <vt:lpstr>Apprentissage</vt:lpstr>
      <vt:lpstr>Plan du cours</vt:lpstr>
      <vt:lpstr>Sommaire</vt:lpstr>
      <vt:lpstr>Apprentissage</vt:lpstr>
      <vt:lpstr>Agent Apprenant</vt:lpstr>
      <vt:lpstr>Composant d’apprentissage</vt:lpstr>
      <vt:lpstr>Apprentissage inductif</vt:lpstr>
      <vt:lpstr>Principes de l’apprentissage inductif</vt:lpstr>
      <vt:lpstr>Exemple: l’attente au restaurant</vt:lpstr>
      <vt:lpstr>Représentation par attributs</vt:lpstr>
      <vt:lpstr>Arbres de décision</vt:lpstr>
      <vt:lpstr>Expressivité des arbres de décisions</vt:lpstr>
      <vt:lpstr>Espace d’hypothèses</vt:lpstr>
      <vt:lpstr>Apprentissage d’arbres de décision</vt:lpstr>
      <vt:lpstr>Choix d’un attribut</vt:lpstr>
      <vt:lpstr>Utilité de la théorie de l’information</vt:lpstr>
      <vt:lpstr>Code de Huffman</vt:lpstr>
      <vt:lpstr>Gain informationnel</vt:lpstr>
      <vt:lpstr>Exemple d’arbre appris</vt:lpstr>
      <vt:lpstr>Efficacité des arbres de décision</vt:lpstr>
      <vt:lpstr>Extensions de l’algorithme d’apprentissage</vt:lpstr>
      <vt:lpstr>Ratios de gain</vt:lpstr>
      <vt:lpstr>Valeurs réelles</vt:lpstr>
      <vt:lpstr>Conversion des arbres de décision en règles</vt:lpstr>
      <vt:lpstr>Elagage des arbres de décision</vt:lpstr>
      <vt:lpstr>Résumé arbres de décision</vt:lpstr>
      <vt:lpstr>Questions?</vt:lpstr>
      <vt:lpstr>Mesure de performance</vt:lpstr>
      <vt:lpstr>Généralisation et surapprentissage</vt:lpstr>
      <vt:lpstr>Choix de la meilleure hypothèse</vt:lpstr>
      <vt:lpstr>Du taux d’erreur à la perte</vt:lpstr>
      <vt:lpstr>Théorie de l’apprentissage</vt:lpstr>
      <vt:lpstr>Méthodes d’ensemble</vt:lpstr>
      <vt:lpstr>Questions?</vt:lpstr>
      <vt:lpstr>Classification linéaire</vt:lpstr>
      <vt:lpstr>Régression logistique</vt:lpstr>
      <vt:lpstr>Réseau de neurones artificiels</vt:lpstr>
      <vt:lpstr>Réseaux de neurones à une couche</vt:lpstr>
      <vt:lpstr>Réseaux feed-forward multi-couches</vt:lpstr>
      <vt:lpstr>Apprentissage par rétropropagation</vt:lpstr>
      <vt:lpstr>Mise en œuvre de la rétropropagation</vt:lpstr>
      <vt:lpstr>Apprentissage profond</vt:lpstr>
      <vt:lpstr>Réseaux Convolués LeNet</vt:lpstr>
      <vt:lpstr>Auto-Encodeurs</vt:lpstr>
      <vt:lpstr>Réseaux résiduels (ResNets)</vt:lpstr>
      <vt:lpstr>Réseaux antagonistes génératifs (GANs)</vt:lpstr>
      <vt:lpstr>Réseaux récurrents - RNNs</vt:lpstr>
      <vt:lpstr>Mécanisme d’attention</vt:lpstr>
      <vt:lpstr>Modèles multimodaux</vt:lpstr>
      <vt:lpstr>Modèles de diffusion</vt:lpstr>
      <vt:lpstr>Graphs Neural Networks (GNNs)</vt:lpstr>
      <vt:lpstr>Résumé réseaux de neurones</vt:lpstr>
      <vt:lpstr>Questions?</vt:lpstr>
      <vt:lpstr>Modèles non paramétriques</vt:lpstr>
      <vt:lpstr>Plus proche voisin</vt:lpstr>
      <vt:lpstr>Nearest Neighbor Example: Run Outside (+) or Inside (-)</vt:lpstr>
      <vt:lpstr>K-Nearest Neighbor</vt:lpstr>
      <vt:lpstr> Linear Classifiers</vt:lpstr>
      <vt:lpstr> Linear Classifiers</vt:lpstr>
      <vt:lpstr>Classifier Margin</vt:lpstr>
      <vt:lpstr>Maximum Margin</vt:lpstr>
      <vt:lpstr>Maximum Margin</vt:lpstr>
      <vt:lpstr>Why Maximum Margin?</vt:lpstr>
      <vt:lpstr>Specifying a line and margin</vt:lpstr>
      <vt:lpstr>Specifying a line and margin</vt:lpstr>
      <vt:lpstr>Computing the margin width</vt:lpstr>
      <vt:lpstr>Computing the margin width</vt:lpstr>
      <vt:lpstr>Computing the margin width</vt:lpstr>
      <vt:lpstr>Computing the margin width</vt:lpstr>
      <vt:lpstr>Computing the margin width</vt:lpstr>
      <vt:lpstr>Computing the margin width</vt:lpstr>
      <vt:lpstr>Computing the margin width</vt:lpstr>
      <vt:lpstr>Computing the margin width</vt:lpstr>
      <vt:lpstr>Learning the Maximum Margin Classifier</vt:lpstr>
      <vt:lpstr>Learning SVMs</vt:lpstr>
      <vt:lpstr>Common SVM basis functions</vt:lpstr>
      <vt:lpstr>SVM Performance</vt:lpstr>
      <vt:lpstr>Questions?</vt:lpstr>
      <vt:lpstr>Apprentissage et logique</vt:lpstr>
      <vt:lpstr>Exploration à moindre engagement</vt:lpstr>
      <vt:lpstr>Apprentissage et connaissance</vt:lpstr>
      <vt:lpstr>Apprentissage par explication (EBL)</vt:lpstr>
      <vt:lpstr>Apprentissage fondé sur la pertinence (RBL)</vt:lpstr>
      <vt:lpstr>Programmation logique inductive (ILP)</vt:lpstr>
      <vt:lpstr>Apprentissage inductif par résolution inverse</vt:lpstr>
      <vt:lpstr>Résumé apprentissage et connaissances</vt:lpstr>
      <vt:lpstr>Questions?</vt:lpstr>
      <vt:lpstr>Apprentissage probabiliste</vt:lpstr>
      <vt:lpstr>Naive Bayes: Analysis</vt:lpstr>
      <vt:lpstr>Bayesian Formulation</vt:lpstr>
      <vt:lpstr>About Multiplying Probabilities</vt:lpstr>
      <vt:lpstr>Bayesian learning: Bayes’ rule</vt:lpstr>
      <vt:lpstr>Bayesian learning</vt:lpstr>
      <vt:lpstr>Learning Bayesian networks </vt:lpstr>
      <vt:lpstr>Parameter estimation</vt:lpstr>
      <vt:lpstr>Parameter estimation II</vt:lpstr>
      <vt:lpstr>Sufficient statistics: Example</vt:lpstr>
      <vt:lpstr>Model selection</vt:lpstr>
      <vt:lpstr>Structure selection: Scoring</vt:lpstr>
      <vt:lpstr>Heuristic search</vt:lpstr>
      <vt:lpstr>Exploiting decomposability</vt:lpstr>
      <vt:lpstr>Handling missing data</vt:lpstr>
      <vt:lpstr>EM (expectation maximization)</vt:lpstr>
      <vt:lpstr>Convergence Example: Estimating an Average</vt:lpstr>
      <vt:lpstr>EM example</vt:lpstr>
      <vt:lpstr>Missing Data: Example</vt:lpstr>
      <vt:lpstr>Variations on a theme</vt:lpstr>
      <vt:lpstr>Apprentissage non supervisé</vt:lpstr>
      <vt:lpstr>Questions?</vt:lpstr>
      <vt:lpstr>Apprentissage par renforcement</vt:lpstr>
      <vt:lpstr>Renforcement passif</vt:lpstr>
      <vt:lpstr>Apprentissage des différences temporelles</vt:lpstr>
      <vt:lpstr>Renforcement actif</vt:lpstr>
      <vt:lpstr>Q-learning</vt:lpstr>
      <vt:lpstr>Généralisation et approximations</vt:lpstr>
      <vt:lpstr>Exploration de politique</vt:lpstr>
      <vt:lpstr>Applications</vt:lpstr>
      <vt:lpstr>Deep Q learning</vt:lpstr>
      <vt:lpstr>Présentation PowerPoint</vt:lpstr>
      <vt:lpstr>Minimisation de regret hypothétique</vt:lpstr>
      <vt:lpstr>Résumé apprentissage par renforcement</vt:lpstr>
      <vt:lpstr>Questions?</vt:lpstr>
      <vt:lpstr>Projets de groupe</vt:lpstr>
      <vt:lpstr>Merci</vt:lpstr>
    </vt:vector>
  </TitlesOfParts>
  <Company>Aricie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 Artificielle - 4 - Apprentissage</dc:title>
  <dc:creator>jsboige@aricie.fr</dc:creator>
  <cp:lastModifiedBy>Jean-Sylvain Boige</cp:lastModifiedBy>
  <cp:revision>1070</cp:revision>
  <cp:lastPrinted>2016-01-17T16:33:37Z</cp:lastPrinted>
  <dcterms:created xsi:type="dcterms:W3CDTF">2003-12-17T02:04:52Z</dcterms:created>
  <dcterms:modified xsi:type="dcterms:W3CDTF">2025-12-20T13:24:55Z</dcterms:modified>
</cp:coreProperties>
</file>